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14"/>
  </p:notesMasterIdLst>
  <p:sldIdLst>
    <p:sldId id="409" r:id="rId4"/>
    <p:sldId id="401" r:id="rId5"/>
    <p:sldId id="410" r:id="rId6"/>
    <p:sldId id="412" r:id="rId7"/>
    <p:sldId id="414" r:id="rId8"/>
    <p:sldId id="415" r:id="rId9"/>
    <p:sldId id="416" r:id="rId10"/>
    <p:sldId id="417" r:id="rId11"/>
    <p:sldId id="418" r:id="rId12"/>
    <p:sldId id="41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55B5F-3D78-4BEA-8101-DDE191714337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50879-A0A2-436F-A872-B732ECC2D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0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BD9AB-39B7-4B3A-A0CD-852C39FB3E55}" type="slidenum">
              <a:rPr kumimoji="0" lang="ru-RU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32643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BD9AB-39B7-4B3A-A0CD-852C39FB3E55}" type="slidenum">
              <a:rPr kumimoji="0" lang="ru-RU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2569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27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BD9AB-39B7-4B3A-A0CD-852C39FB3E55}" type="slidenum"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8027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33795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27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BD9AB-39B7-4B3A-A0CD-852C39FB3E55}" type="slidenum"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8027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79370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27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BD9AB-39B7-4B3A-A0CD-852C39FB3E55}" type="slidenum"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8027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81465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27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BD9AB-39B7-4B3A-A0CD-852C39FB3E55}" type="slidenum"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8027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498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27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BD9AB-39B7-4B3A-A0CD-852C39FB3E55}" type="slidenum"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8027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03335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27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BD9AB-39B7-4B3A-A0CD-852C39FB3E55}" type="slidenum"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8027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341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9ACAB-BF9A-4325-99C3-899184D41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A55CF3-1B78-4617-8DDF-49EAD6E0E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2590BC-4574-4061-A46B-95F8C13AF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C04D-4A0F-48FB-A360-22442273C504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FCCE76-F14C-4388-AFE1-BA59F71FE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410BD0-A15A-4DE0-887F-B821B338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892B-3FE9-494F-9942-41CFA50F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8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3055D-C9AA-41A1-A41A-4798827B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996BC8-13C0-44C7-80E8-FFA3F5AD4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4C4496-12F4-4327-AECF-7DDBF0AA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C04D-4A0F-48FB-A360-22442273C504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8C76A-BD69-469D-B13D-B6C46B13B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A0EE46-6827-4B28-B7F7-466BE2DE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892B-3FE9-494F-9942-41CFA50F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0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DFF2C-E339-459E-889C-4EB0FF744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660689-CD95-4650-B907-5C20C2CB8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ABC878-4D68-44EE-BA24-A08C8E03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C04D-4A0F-48FB-A360-22442273C504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795693-387B-4B34-B58A-B210C7EC2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AC754-2D77-4EB2-9871-8C956CE87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892B-3FE9-494F-9942-41CFA50F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02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8295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8496A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7375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295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8496A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024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295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367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295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5678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4288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07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90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8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00EA5-83A6-441C-A706-415E81DA6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496741-6442-42EE-8BE5-A1C5DB21B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7A04A-E674-4D84-AB82-6FD6FAA88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C04D-4A0F-48FB-A360-22442273C504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A3329C-7E63-4380-A684-A4B0A5E04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C9776-72CD-4132-8111-D426C999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892B-3FE9-494F-9942-41CFA50F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60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25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79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17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09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41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21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60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2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B274C-451C-491C-87B1-51617544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4DE03D-B832-49BF-874D-92CF5E1AB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51832-2F4A-41C0-82B6-5EECC2A26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C04D-4A0F-48FB-A360-22442273C504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B29BE6-F9F3-4A4A-96D0-ADFD453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B8ABAC-FF36-4180-BE05-13CDF2DA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892B-3FE9-494F-9942-41CFA50F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5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4A7F5-2F5B-4C3D-A432-89B13D9FE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D608AA-7CA6-4D8C-A8DA-FD1737A6D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F247D0-94F0-451B-BFA2-EFEC410E3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B7E973-2744-4A5B-A274-D1FEDB818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C04D-4A0F-48FB-A360-22442273C504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0293F3-4F24-4080-BA99-5572D593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427846-7915-42C0-A6B7-960C3362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892B-3FE9-494F-9942-41CFA50F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3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AF4DD-31DE-492F-BBCC-84DE5BB2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A9E5C0-65BC-4743-BF7A-CA68ADFCA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75F923-DBBD-426F-B39D-58EFDFCA1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D40C8C-6DE0-431D-AAB3-EE4A1EF7A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0487E2-3C16-41B9-AC20-3F2705D31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6CCB63-7F09-414A-AE09-68986C271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C04D-4A0F-48FB-A360-22442273C504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3B9ED4-31F0-45CB-9C3A-70728838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106EB37-4A42-455C-B037-1C9950EE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892B-3FE9-494F-9942-41CFA50F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68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949EC-81E7-46E6-BBC3-5612C836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39DDE2-62CD-4526-92D1-A4682697E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C04D-4A0F-48FB-A360-22442273C504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0F8DBD-1CD6-4ACA-8D98-2BBC32C3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C3EBFD-03BF-45A8-BE94-5579D7FC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892B-3FE9-494F-9942-41CFA50F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44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AE430E-EB9E-443B-9A99-40B41425A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C04D-4A0F-48FB-A360-22442273C504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F161F8-74E0-4549-B78A-8F97102D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41FEA0-5CE7-48F3-AE6C-1B11B5ED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892B-3FE9-494F-9942-41CFA50F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9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F7DDE-7AAA-4ADA-831D-54276ED8C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8EB94A-E990-4A52-8F5B-67041257F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59EBDD-3899-45A0-BE96-73BACA399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61E935-4E4F-433E-8513-3C45B1CC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C04D-4A0F-48FB-A360-22442273C504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A2ADF2-752B-49B6-AB2B-46C21198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CA4D69-DA88-44EC-9B2E-D756A6BB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892B-3FE9-494F-9942-41CFA50F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88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5E135-CAD1-40B1-BADB-25ED687C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8FE947-B0F4-471F-801F-A3F086807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B881E1-EC67-40EA-982B-6CDEBD729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2A94BC-E8D4-4A60-A393-53C553F93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C04D-4A0F-48FB-A360-22442273C504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E0FD02-105E-4063-896D-2A706932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F97CB-33DD-417F-B0A6-91234986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892B-3FE9-494F-9942-41CFA50F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6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F4463-542C-4295-89AB-E505616A8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AAF280-FF16-4BEC-A9D4-B659D64E2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94073-83F5-4F69-8D70-B9F3E6568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4C04D-4A0F-48FB-A360-22442273C504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37F76C-E9ED-4CFE-A135-3A69B86C0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EA04A-08A9-490D-8860-E1CA76DCD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892B-3FE9-494F-9942-41CFA50F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00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5556" y="311912"/>
            <a:ext cx="11109960" cy="406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8295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9600" y="1177430"/>
            <a:ext cx="6099175" cy="1978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8496A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40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5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5">
            <a:extLst>
              <a:ext uri="{FF2B5EF4-FFF2-40B4-BE49-F238E27FC236}">
                <a16:creationId xmlns:a16="http://schemas.microsoft.com/office/drawing/2014/main" id="{D7E6EBD4-018E-4782-BF00-CDD32B3F9CA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683" y="621530"/>
            <a:ext cx="4011295" cy="5796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DAE942FB-9EAF-4604-A0AC-DF5299D50AA3}"/>
              </a:ext>
            </a:extLst>
          </p:cNvPr>
          <p:cNvSpPr/>
          <p:nvPr/>
        </p:nvSpPr>
        <p:spPr>
          <a:xfrm>
            <a:off x="4007612" y="621530"/>
            <a:ext cx="8184388" cy="5796880"/>
          </a:xfrm>
          <a:custGeom>
            <a:avLst/>
            <a:gdLst/>
            <a:ahLst/>
            <a:cxnLst/>
            <a:rect l="l" t="t" r="r" b="b"/>
            <a:pathLst>
              <a:path w="8181340" h="6858000">
                <a:moveTo>
                  <a:pt x="0" y="6858000"/>
                </a:moveTo>
                <a:lnTo>
                  <a:pt x="8180832" y="6858000"/>
                </a:lnTo>
                <a:lnTo>
                  <a:pt x="818083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8BD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4327207" y="1241591"/>
            <a:ext cx="7383400" cy="2969403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555"/>
              </a:spcBef>
            </a:pPr>
            <a:r>
              <a:rPr lang="ru-RU" sz="36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деятельности административной команды при персонификации образовательной траектории обучающегося с ОВЗ</a:t>
            </a:r>
            <a:endParaRPr sz="360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ject 6">
            <a:extLst>
              <a:ext uri="{FF2B5EF4-FFF2-40B4-BE49-F238E27FC236}">
                <a16:creationId xmlns:a16="http://schemas.microsoft.com/office/drawing/2014/main" id="{2C41B838-FA26-44A8-AA79-CE7B39B5DF5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554736" cy="5547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object 11">
            <a:extLst>
              <a:ext uri="{FF2B5EF4-FFF2-40B4-BE49-F238E27FC236}">
                <a16:creationId xmlns:a16="http://schemas.microsoft.com/office/drawing/2014/main" id="{6672E7B8-E362-4898-BD1B-03C7E5DCAD6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331" y="6685"/>
            <a:ext cx="1443227" cy="527303"/>
          </a:xfrm>
          <a:prstGeom prst="rect">
            <a:avLst/>
          </a:prstGeom>
          <a:effectLst/>
        </p:spPr>
      </p:pic>
      <p:pic>
        <p:nvPicPr>
          <p:cNvPr id="16" name="object 13">
            <a:extLst>
              <a:ext uri="{FF2B5EF4-FFF2-40B4-BE49-F238E27FC236}">
                <a16:creationId xmlns:a16="http://schemas.microsoft.com/office/drawing/2014/main" id="{A6C3795D-B297-4118-A3D3-C57F6A7885B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7572" y="56393"/>
            <a:ext cx="435867" cy="41214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2616ECC-66EB-4D30-92C6-65F17D5344D0}"/>
              </a:ext>
            </a:extLst>
          </p:cNvPr>
          <p:cNvSpPr/>
          <p:nvPr/>
        </p:nvSpPr>
        <p:spPr>
          <a:xfrm>
            <a:off x="2083439" y="79862"/>
            <a:ext cx="1754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Городской проект «Ресурсная школа»</a:t>
            </a: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70784524-835B-45E1-947B-0CF4EBDA6F11}"/>
              </a:ext>
            </a:extLst>
          </p:cNvPr>
          <p:cNvSpPr/>
          <p:nvPr/>
        </p:nvSpPr>
        <p:spPr>
          <a:xfrm>
            <a:off x="5202936" y="4372355"/>
            <a:ext cx="6300470" cy="26034"/>
          </a:xfrm>
          <a:custGeom>
            <a:avLst/>
            <a:gdLst/>
            <a:ahLst/>
            <a:cxnLst/>
            <a:rect l="l" t="t" r="r" b="b"/>
            <a:pathLst>
              <a:path w="6300470" h="26035">
                <a:moveTo>
                  <a:pt x="6300216" y="0"/>
                </a:moveTo>
                <a:lnTo>
                  <a:pt x="0" y="0"/>
                </a:lnTo>
                <a:lnTo>
                  <a:pt x="0" y="25908"/>
                </a:lnTo>
                <a:lnTo>
                  <a:pt x="6300216" y="25908"/>
                </a:lnTo>
                <a:lnTo>
                  <a:pt x="6300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3">
            <a:extLst>
              <a:ext uri="{FF2B5EF4-FFF2-40B4-BE49-F238E27FC236}">
                <a16:creationId xmlns:a16="http://schemas.microsoft.com/office/drawing/2014/main" id="{8006F03C-E94C-40D8-9614-4AEC052CDE49}"/>
              </a:ext>
            </a:extLst>
          </p:cNvPr>
          <p:cNvSpPr/>
          <p:nvPr/>
        </p:nvSpPr>
        <p:spPr>
          <a:xfrm>
            <a:off x="-5325" y="6688458"/>
            <a:ext cx="12193986" cy="169542"/>
          </a:xfrm>
          <a:custGeom>
            <a:avLst/>
            <a:gdLst/>
            <a:ahLst/>
            <a:cxnLst/>
            <a:rect l="l" t="t" r="r" b="b"/>
            <a:pathLst>
              <a:path w="8181340" h="6858000">
                <a:moveTo>
                  <a:pt x="0" y="6858000"/>
                </a:moveTo>
                <a:lnTo>
                  <a:pt x="8180832" y="6858000"/>
                </a:lnTo>
                <a:lnTo>
                  <a:pt x="818083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8BD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1" name="object 11">
            <a:extLst>
              <a:ext uri="{FF2B5EF4-FFF2-40B4-BE49-F238E27FC236}">
                <a16:creationId xmlns:a16="http://schemas.microsoft.com/office/drawing/2014/main" id="{2C555D30-EB45-4074-94E2-4C5D9171E5E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157" y="62671"/>
            <a:ext cx="1443227" cy="527303"/>
          </a:xfrm>
          <a:prstGeom prst="rect">
            <a:avLst/>
          </a:prstGeom>
        </p:spPr>
      </p:pic>
      <p:pic>
        <p:nvPicPr>
          <p:cNvPr id="72" name="object 13">
            <a:extLst>
              <a:ext uri="{FF2B5EF4-FFF2-40B4-BE49-F238E27FC236}">
                <a16:creationId xmlns:a16="http://schemas.microsoft.com/office/drawing/2014/main" id="{DD307268-9627-4E13-8861-BEDB3E533CF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7572" y="56393"/>
            <a:ext cx="435867" cy="412148"/>
          </a:xfrm>
          <a:prstGeom prst="rect">
            <a:avLst/>
          </a:prstGeom>
        </p:spPr>
      </p:pic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000EF959-A453-4601-92E6-3BC6537A33AF}"/>
              </a:ext>
            </a:extLst>
          </p:cNvPr>
          <p:cNvSpPr/>
          <p:nvPr/>
        </p:nvSpPr>
        <p:spPr>
          <a:xfrm>
            <a:off x="2083439" y="89403"/>
            <a:ext cx="1754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Городской проект «Ресурсная школа»</a:t>
            </a: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A0FCE2-C102-4E97-955F-C69599504A5C}"/>
              </a:ext>
            </a:extLst>
          </p:cNvPr>
          <p:cNvSpPr txBox="1"/>
          <p:nvPr/>
        </p:nvSpPr>
        <p:spPr>
          <a:xfrm>
            <a:off x="571329" y="783113"/>
            <a:ext cx="94718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all" spc="8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ЧЕК-ЛИСТ ОЦЕНКИ ИНДИВИДУАЛЬНОГО ОБРАЗОВАТЕЛЬНОГО МАРШРУТА ОБУЧАЮЩЕГОСЯ С ОВЗ,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all" spc="8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том числе с инвалидностью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A6F276-D081-4BB7-B02F-5CB4C709A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432" y="641202"/>
            <a:ext cx="1434239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BF4772C6-89D2-4EF7-AE98-42481723AF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6634" y="2215487"/>
          <a:ext cx="11516745" cy="357571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{3B4B98B0-60AC-42C2-AFA5-B58CD77FA1E5}</a:tableStyleId>
              </a:tblPr>
              <a:tblGrid>
                <a:gridCol w="567509">
                  <a:extLst>
                    <a:ext uri="{9D8B030D-6E8A-4147-A177-3AD203B41FA5}">
                      <a16:colId xmlns:a16="http://schemas.microsoft.com/office/drawing/2014/main" val="1334919483"/>
                    </a:ext>
                  </a:extLst>
                </a:gridCol>
                <a:gridCol w="9949996">
                  <a:extLst>
                    <a:ext uri="{9D8B030D-6E8A-4147-A177-3AD203B41FA5}">
                      <a16:colId xmlns:a16="http://schemas.microsoft.com/office/drawing/2014/main" val="3759006290"/>
                    </a:ext>
                  </a:extLst>
                </a:gridCol>
                <a:gridCol w="999240">
                  <a:extLst>
                    <a:ext uri="{9D8B030D-6E8A-4147-A177-3AD203B41FA5}">
                      <a16:colId xmlns:a16="http://schemas.microsoft.com/office/drawing/2014/main" val="4240843303"/>
                    </a:ext>
                  </a:extLst>
                </a:gridCol>
              </a:tblGrid>
              <a:tr h="232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п</a:t>
                      </a:r>
                      <a:r>
                        <a:rPr lang="en-US" sz="12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</a:t>
                      </a:r>
                    </a:p>
                  </a:txBody>
                  <a:tcPr marL="43232" marR="43232" marT="0" marB="0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КОНТРОЛИРУЕМЫЕ ПАРАМЕТРЫ</a:t>
                      </a: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РЕЗУЛЬТАТ </a:t>
                      </a: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858590"/>
                  </a:ext>
                </a:extLst>
              </a:tr>
              <a:tr h="178126">
                <a:tc gridSpan="3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8956096"/>
                  </a:ext>
                </a:extLst>
              </a:tr>
              <a:tr h="249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Структура ИОМ соответствует локальному нормативному акту образовательной организации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+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/-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020197"/>
                  </a:ext>
                </a:extLst>
              </a:tr>
              <a:tr h="288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Указано наименование образовательной организации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+</a:t>
                      </a:r>
                      <a:r>
                        <a:rPr kumimoji="0" lang="en-US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/-</a:t>
                      </a:r>
                      <a:endParaRPr kumimoji="0" lang="ru-RU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921494"/>
                  </a:ext>
                </a:extLst>
              </a:tr>
              <a:tr h="279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Указана адресность ИОМ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+</a:t>
                      </a:r>
                      <a:r>
                        <a:rPr kumimoji="0" lang="en-US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/-</a:t>
                      </a:r>
                      <a:endParaRPr kumimoji="0" lang="ru-RU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602945"/>
                  </a:ext>
                </a:extLst>
              </a:tr>
              <a:tr h="288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Имеется гриф согласования с руководителем / заместителем директора</a:t>
                      </a:r>
                      <a:endParaRPr kumimoji="0" lang="ru-RU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+</a:t>
                      </a:r>
                      <a:r>
                        <a:rPr kumimoji="0" lang="en-US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/-</a:t>
                      </a:r>
                      <a:endParaRPr kumimoji="0" lang="ru-RU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976258"/>
                  </a:ext>
                </a:extLst>
              </a:tr>
              <a:tr h="303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Данные в ИОМ соотносятся с рекомендациями в заключении ЦПМПК г. Москвы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+</a:t>
                      </a:r>
                      <a:r>
                        <a:rPr kumimoji="0" lang="en-US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/-</a:t>
                      </a:r>
                      <a:endParaRPr kumimoji="0" lang="ru-RU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40114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Описаны ресурсы обучающегося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+</a:t>
                      </a:r>
                      <a:r>
                        <a:rPr kumimoji="0" lang="en-US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/-</a:t>
                      </a:r>
                      <a:endParaRPr kumimoji="0" lang="ru-RU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8734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Описаны дефициты обучающегося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+</a:t>
                      </a:r>
                      <a:r>
                        <a:rPr kumimoji="0" lang="en-US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/-</a:t>
                      </a:r>
                      <a:endParaRPr kumimoji="0" lang="ru-RU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064391"/>
                  </a:ext>
                </a:extLst>
              </a:tr>
              <a:tr h="2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Коррекционные курсы соответствуют АООП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r>
                        <a:rPr kumimoji="0" lang="en-US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/-</a:t>
                      </a:r>
                      <a:endParaRPr kumimoji="0" lang="ru-RU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489602"/>
                  </a:ext>
                </a:extLst>
              </a:tr>
              <a:tr h="265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Разработано индивидуальное расписание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+</a:t>
                      </a:r>
                      <a:r>
                        <a:rPr kumimoji="0" lang="en-US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/-</a:t>
                      </a:r>
                      <a:endParaRPr kumimoji="0" lang="ru-RU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286316"/>
                  </a:ext>
                </a:extLst>
              </a:tr>
              <a:tr h="2557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Определены задачи коррекционно-развивающей работы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+</a:t>
                      </a:r>
                      <a:r>
                        <a:rPr kumimoji="0" lang="en-US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/-</a:t>
                      </a:r>
                      <a:endParaRPr kumimoji="0" lang="ru-RU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030323"/>
                  </a:ext>
                </a:extLst>
              </a:tr>
              <a:tr h="324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Планируемые результаты конкретны и измеримы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+</a:t>
                      </a:r>
                      <a:r>
                        <a:rPr kumimoji="0" lang="en-US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/-</a:t>
                      </a:r>
                      <a:endParaRPr kumimoji="0" lang="ru-RU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958670"/>
                  </a:ext>
                </a:extLst>
              </a:tr>
            </a:tbl>
          </a:graphicData>
        </a:graphic>
      </p:graphicFrame>
      <p:sp>
        <p:nvSpPr>
          <p:cNvPr id="10" name="object 2">
            <a:extLst>
              <a:ext uri="{FF2B5EF4-FFF2-40B4-BE49-F238E27FC236}">
                <a16:creationId xmlns:a16="http://schemas.microsoft.com/office/drawing/2014/main" id="{5027E5DA-AF2A-49A8-A072-F8DEC8EA73FC}"/>
              </a:ext>
            </a:extLst>
          </p:cNvPr>
          <p:cNvSpPr txBox="1"/>
          <p:nvPr/>
        </p:nvSpPr>
        <p:spPr>
          <a:xfrm>
            <a:off x="11826444" y="72517"/>
            <a:ext cx="21839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11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02825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83;p2">
            <a:extLst>
              <a:ext uri="{FF2B5EF4-FFF2-40B4-BE49-F238E27FC236}">
                <a16:creationId xmlns:a16="http://schemas.microsoft.com/office/drawing/2014/main" id="{36253186-12E9-4A6E-9930-217E5DFFB7B1}"/>
              </a:ext>
            </a:extLst>
          </p:cNvPr>
          <p:cNvSpPr/>
          <p:nvPr/>
        </p:nvSpPr>
        <p:spPr>
          <a:xfrm>
            <a:off x="380676" y="3587582"/>
            <a:ext cx="8763456" cy="274686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4A5564"/>
              </a:buClr>
              <a:buSzPts val="1400"/>
              <a:buFont typeface="Arial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23F4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и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23F4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спользование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23F4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специальных образовательных программ и методов обучения и воспитания</a:t>
            </a:r>
          </a:p>
          <a:p>
            <a:pPr marL="285750" marR="0" lvl="0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4A5564"/>
              </a:buClr>
              <a:buSzPts val="1400"/>
              <a:buFont typeface="Arial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23F4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использование специальных учебников, учебных пособий и дидактических материалов</a:t>
            </a:r>
          </a:p>
          <a:p>
            <a:pPr marL="285750" marR="0" lvl="0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4A5564"/>
              </a:buClr>
              <a:buSzPts val="1400"/>
              <a:buFont typeface="Arial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23F4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обеспечение доступа в здания организаций, осуществляющих образовательную деятельность</a:t>
            </a:r>
          </a:p>
          <a:p>
            <a:pPr marL="285750" marR="0" lvl="0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4A5564"/>
              </a:buClr>
              <a:buSzPts val="1400"/>
              <a:buFont typeface="Arial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23F4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предоставление услуг ассистента (помощника), оказывающего обучающимся необходимую техническую помощь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4A5564"/>
              </a:buClr>
              <a:buSzPts val="1400"/>
              <a:buFont typeface="Arial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23F4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проведение групповых и индивидуальных коррекционных занятий</a:t>
            </a:r>
          </a:p>
          <a:p>
            <a:pPr marL="285750" marR="0" lvl="0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4A5564"/>
              </a:buClr>
              <a:buSzPts val="1400"/>
              <a:buFont typeface="Arial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23F4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использование специальных технических средств обучения коллективного и индивидуального пользования</a:t>
            </a:r>
          </a:p>
          <a:p>
            <a:pPr marL="285750" marR="0" lvl="0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4A5564"/>
              </a:buClr>
              <a:buSzPts val="1400"/>
              <a:buFont typeface="Arial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23F4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другие условия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5" name="Google Shape;549;p8">
            <a:extLst>
              <a:ext uri="{FF2B5EF4-FFF2-40B4-BE49-F238E27FC236}">
                <a16:creationId xmlns:a16="http://schemas.microsoft.com/office/drawing/2014/main" id="{00A3C235-CDD2-4E50-8540-47EFC31B492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9019" b="16339"/>
          <a:stretch/>
        </p:blipFill>
        <p:spPr>
          <a:xfrm>
            <a:off x="9144132" y="1840701"/>
            <a:ext cx="2515098" cy="289924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60" name="object 3">
            <a:extLst>
              <a:ext uri="{FF2B5EF4-FFF2-40B4-BE49-F238E27FC236}">
                <a16:creationId xmlns:a16="http://schemas.microsoft.com/office/drawing/2014/main" id="{8006F03C-E94C-40D8-9614-4AEC052CDE49}"/>
              </a:ext>
            </a:extLst>
          </p:cNvPr>
          <p:cNvSpPr/>
          <p:nvPr/>
        </p:nvSpPr>
        <p:spPr>
          <a:xfrm>
            <a:off x="-1986" y="6724704"/>
            <a:ext cx="12193986" cy="169542"/>
          </a:xfrm>
          <a:custGeom>
            <a:avLst/>
            <a:gdLst/>
            <a:ahLst/>
            <a:cxnLst/>
            <a:rect l="l" t="t" r="r" b="b"/>
            <a:pathLst>
              <a:path w="8181340" h="6858000">
                <a:moveTo>
                  <a:pt x="0" y="6858000"/>
                </a:moveTo>
                <a:lnTo>
                  <a:pt x="8180832" y="6858000"/>
                </a:lnTo>
                <a:lnTo>
                  <a:pt x="818083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8BD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1" name="object 11">
            <a:extLst>
              <a:ext uri="{FF2B5EF4-FFF2-40B4-BE49-F238E27FC236}">
                <a16:creationId xmlns:a16="http://schemas.microsoft.com/office/drawing/2014/main" id="{2C555D30-EB45-4074-94E2-4C5D9171E5E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157" y="62671"/>
            <a:ext cx="1443227" cy="527303"/>
          </a:xfrm>
          <a:prstGeom prst="rect">
            <a:avLst/>
          </a:prstGeom>
        </p:spPr>
      </p:pic>
      <p:pic>
        <p:nvPicPr>
          <p:cNvPr id="72" name="object 13">
            <a:extLst>
              <a:ext uri="{FF2B5EF4-FFF2-40B4-BE49-F238E27FC236}">
                <a16:creationId xmlns:a16="http://schemas.microsoft.com/office/drawing/2014/main" id="{DD307268-9627-4E13-8861-BEDB3E533CF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7572" y="56393"/>
            <a:ext cx="435867" cy="412148"/>
          </a:xfrm>
          <a:prstGeom prst="rect">
            <a:avLst/>
          </a:prstGeom>
        </p:spPr>
      </p:pic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000EF959-A453-4601-92E6-3BC6537A33AF}"/>
              </a:ext>
            </a:extLst>
          </p:cNvPr>
          <p:cNvSpPr/>
          <p:nvPr/>
        </p:nvSpPr>
        <p:spPr>
          <a:xfrm>
            <a:off x="2083439" y="89403"/>
            <a:ext cx="1754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Городской проект «Ресурсная школа»</a:t>
            </a: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0EBE15-2276-4785-8031-77502FBA8C63}"/>
              </a:ext>
            </a:extLst>
          </p:cNvPr>
          <p:cNvSpPr txBox="1"/>
          <p:nvPr/>
        </p:nvSpPr>
        <p:spPr>
          <a:xfrm>
            <a:off x="586569" y="641202"/>
            <a:ext cx="11010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all" spc="8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специальных условий обучения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all" spc="8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получения образования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8C4B41-3C7B-4A2E-BAA1-CB14F0506EFA}"/>
              </a:ext>
            </a:extLst>
          </p:cNvPr>
          <p:cNvSpPr/>
          <p:nvPr/>
        </p:nvSpPr>
        <p:spPr>
          <a:xfrm>
            <a:off x="530593" y="417136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F01006-3E08-4935-893B-965484CB9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7487" y="4458945"/>
            <a:ext cx="1215221" cy="1220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Google Shape;182;p2">
            <a:extLst>
              <a:ext uri="{FF2B5EF4-FFF2-40B4-BE49-F238E27FC236}">
                <a16:creationId xmlns:a16="http://schemas.microsoft.com/office/drawing/2014/main" id="{2BD929F1-D187-4BDE-B259-5EAE2A25F7BE}"/>
              </a:ext>
            </a:extLst>
          </p:cNvPr>
          <p:cNvSpPr/>
          <p:nvPr/>
        </p:nvSpPr>
        <p:spPr>
          <a:xfrm>
            <a:off x="417687" y="2702896"/>
            <a:ext cx="8519978" cy="7386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Под специальными условиями для получения образования обучающимися                                            с ограниченными возможностями здоровья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23F4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понимаются условия обучения, воспитания и развития таких обучающихся, включающие в себя: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190;p2">
            <a:extLst>
              <a:ext uri="{FF2B5EF4-FFF2-40B4-BE49-F238E27FC236}">
                <a16:creationId xmlns:a16="http://schemas.microsoft.com/office/drawing/2014/main" id="{026041B0-D0C0-4876-9BFC-24E17605C543}"/>
              </a:ext>
            </a:extLst>
          </p:cNvPr>
          <p:cNvSpPr/>
          <p:nvPr/>
        </p:nvSpPr>
        <p:spPr>
          <a:xfrm>
            <a:off x="7159453" y="3333818"/>
            <a:ext cx="1862940" cy="30773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статья 79, пункт 3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41689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CF2F91-B8E1-4104-8353-6C04F63626DF}"/>
              </a:ext>
            </a:extLst>
          </p:cNvPr>
          <p:cNvSpPr/>
          <p:nvPr/>
        </p:nvSpPr>
        <p:spPr>
          <a:xfrm>
            <a:off x="147157" y="1905000"/>
            <a:ext cx="898701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400"/>
              <a:buFont typeface="Arial"/>
              <a:buNone/>
              <a:tabLst/>
              <a:defRPr/>
            </a:pPr>
            <a:r>
              <a:rPr kumimoji="0" lang="ru-RU" sz="1600" b="1" i="0" u="none" strike="noStrike" kern="1200" cap="none" spc="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ФЕДЕРАЛЬНЫЙ ЗАКОН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400"/>
              <a:buFont typeface="Arial"/>
              <a:buNone/>
              <a:tabLst/>
              <a:defRPr/>
            </a:pPr>
            <a:r>
              <a:rPr kumimoji="0" lang="ru-RU" sz="1600" b="1" i="0" u="none" strike="noStrike" kern="1200" cap="none" spc="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«ОБ ОБРАЗОВАНИИ В РОССИЙСКОЙ ФЕДЕРАЦИИ» от 29.12.2012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400"/>
              <a:buFont typeface="Arial"/>
              <a:buNone/>
              <a:tabLst/>
              <a:defRPr/>
            </a:pPr>
            <a:r>
              <a:rPr kumimoji="0" lang="ru-RU" sz="1600" b="1" i="0" u="none" strike="noStrike" kern="1200" cap="none" spc="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№ 273-ФЗ</a:t>
            </a:r>
            <a:endParaRPr kumimoji="0" lang="ru-RU" sz="1600" b="1" i="0" u="none" strike="noStrike" kern="1200" cap="none" spc="8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3761701A-CABC-455A-9B19-FA2001B0ED05}"/>
              </a:ext>
            </a:extLst>
          </p:cNvPr>
          <p:cNvSpPr txBox="1"/>
          <p:nvPr/>
        </p:nvSpPr>
        <p:spPr>
          <a:xfrm>
            <a:off x="11826444" y="72517"/>
            <a:ext cx="1250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6246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D64090B-A40C-4E80-A0FE-DDD51F620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7"/>
          <a:stretch/>
        </p:blipFill>
        <p:spPr>
          <a:xfrm>
            <a:off x="6297998" y="2101231"/>
            <a:ext cx="3176250" cy="4484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8B3FA5D-5A71-4E80-A5CB-77B9AD54E5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7"/>
          <a:stretch/>
        </p:blipFill>
        <p:spPr>
          <a:xfrm>
            <a:off x="2438400" y="1992004"/>
            <a:ext cx="3277995" cy="459422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E5C45C-D9DB-4D3E-9A53-83574AB75B1B}"/>
              </a:ext>
            </a:extLst>
          </p:cNvPr>
          <p:cNvSpPr/>
          <p:nvPr/>
        </p:nvSpPr>
        <p:spPr>
          <a:xfrm>
            <a:off x="240509" y="1607283"/>
            <a:ext cx="5882801" cy="7694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Обучающийся с ограниченными возможностями здоровья (ОВЗ)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23F4F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– физическое лицо, имеющее недостатки в физическом и (или) психологическом развитии,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подтвержденные психолого-медико-педагогической комиссией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23F4F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 и препятствующие получению образования без создания специальных условий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323F4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71" name="object 11">
            <a:extLst>
              <a:ext uri="{FF2B5EF4-FFF2-40B4-BE49-F238E27FC236}">
                <a16:creationId xmlns:a16="http://schemas.microsoft.com/office/drawing/2014/main" id="{2C555D30-EB45-4074-94E2-4C5D9171E5E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157" y="62671"/>
            <a:ext cx="1443227" cy="527303"/>
          </a:xfrm>
          <a:prstGeom prst="rect">
            <a:avLst/>
          </a:prstGeom>
        </p:spPr>
      </p:pic>
      <p:pic>
        <p:nvPicPr>
          <p:cNvPr id="72" name="object 13">
            <a:extLst>
              <a:ext uri="{FF2B5EF4-FFF2-40B4-BE49-F238E27FC236}">
                <a16:creationId xmlns:a16="http://schemas.microsoft.com/office/drawing/2014/main" id="{DD307268-9627-4E13-8861-BEDB3E533CF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47572" y="56393"/>
            <a:ext cx="435867" cy="412148"/>
          </a:xfrm>
          <a:prstGeom prst="rect">
            <a:avLst/>
          </a:prstGeom>
        </p:spPr>
      </p:pic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000EF959-A453-4601-92E6-3BC6537A33AF}"/>
              </a:ext>
            </a:extLst>
          </p:cNvPr>
          <p:cNvSpPr/>
          <p:nvPr/>
        </p:nvSpPr>
        <p:spPr>
          <a:xfrm>
            <a:off x="2083439" y="89403"/>
            <a:ext cx="1754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Городской проект «Ресурсная школа»</a:t>
            </a: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4">
            <a:extLst>
              <a:ext uri="{FF2B5EF4-FFF2-40B4-BE49-F238E27FC236}">
                <a16:creationId xmlns:a16="http://schemas.microsoft.com/office/drawing/2014/main" id="{850F5A24-CDF1-41C0-87C3-CDE138DCB469}"/>
              </a:ext>
            </a:extLst>
          </p:cNvPr>
          <p:cNvSpPr txBox="1">
            <a:spLocks/>
          </p:cNvSpPr>
          <p:nvPr/>
        </p:nvSpPr>
        <p:spPr>
          <a:xfrm>
            <a:off x="120255" y="5662920"/>
            <a:ext cx="24384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Заключение </a:t>
            </a:r>
          </a:p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ЦПМПК г. Москвы  </a:t>
            </a:r>
            <a:br>
              <a:rPr kumimoji="0" lang="ru-RU" sz="1050" b="1" i="0" u="none" strike="noStrike" kern="1200" cap="none" spc="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1050" b="1" i="0" u="none" strike="noStrike" kern="1200" cap="none" spc="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 создании специальных условий для получения образования</a:t>
            </a:r>
          </a:p>
        </p:txBody>
      </p:sp>
      <p:sp>
        <p:nvSpPr>
          <p:cNvPr id="60" name="object 3">
            <a:extLst>
              <a:ext uri="{FF2B5EF4-FFF2-40B4-BE49-F238E27FC236}">
                <a16:creationId xmlns:a16="http://schemas.microsoft.com/office/drawing/2014/main" id="{8006F03C-E94C-40D8-9614-4AEC052CDE49}"/>
              </a:ext>
            </a:extLst>
          </p:cNvPr>
          <p:cNvSpPr/>
          <p:nvPr/>
        </p:nvSpPr>
        <p:spPr>
          <a:xfrm>
            <a:off x="-1986" y="6724704"/>
            <a:ext cx="12193986" cy="169542"/>
          </a:xfrm>
          <a:custGeom>
            <a:avLst/>
            <a:gdLst/>
            <a:ahLst/>
            <a:cxnLst/>
            <a:rect l="l" t="t" r="r" b="b"/>
            <a:pathLst>
              <a:path w="8181340" h="6858000">
                <a:moveTo>
                  <a:pt x="0" y="6858000"/>
                </a:moveTo>
                <a:lnTo>
                  <a:pt x="8180832" y="6858000"/>
                </a:lnTo>
                <a:lnTo>
                  <a:pt x="818083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8BD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Google Shape;190;p2">
            <a:extLst>
              <a:ext uri="{FF2B5EF4-FFF2-40B4-BE49-F238E27FC236}">
                <a16:creationId xmlns:a16="http://schemas.microsoft.com/office/drawing/2014/main" id="{B7E5FC8F-D5A5-4CD7-BBC0-95500BE49BB6}"/>
              </a:ext>
            </a:extLst>
          </p:cNvPr>
          <p:cNvSpPr/>
          <p:nvPr/>
        </p:nvSpPr>
        <p:spPr>
          <a:xfrm>
            <a:off x="255101" y="2351816"/>
            <a:ext cx="1634353" cy="27695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статья 2, пункт 16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41689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49D5B0-16BD-4E9C-9B98-9F3A3AED73E9}"/>
              </a:ext>
            </a:extLst>
          </p:cNvPr>
          <p:cNvSpPr/>
          <p:nvPr/>
        </p:nvSpPr>
        <p:spPr>
          <a:xfrm>
            <a:off x="240509" y="911718"/>
            <a:ext cx="6096000" cy="6740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400"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8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ФЕДЕРАЛЬНЫЙ ЗАКОН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400"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8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«ОБ ОБРАЗОВАНИИ В РОССИЙСКОЙ ФЕДЕРАЦИИ»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400"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8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от 29.12.2012 № 273-ФЗ</a:t>
            </a:r>
            <a:endParaRPr kumimoji="0" lang="ru-RU" sz="1400" b="1" i="0" u="none" strike="noStrike" kern="1200" cap="none" spc="80" normalizeH="0" baseline="0" noProof="0" dirty="0">
              <a:ln>
                <a:noFill/>
              </a:ln>
              <a:solidFill>
                <a:srgbClr val="41689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D83D0E4-B28B-400B-85C2-084365ABA189}"/>
              </a:ext>
            </a:extLst>
          </p:cNvPr>
          <p:cNvSpPr/>
          <p:nvPr/>
        </p:nvSpPr>
        <p:spPr>
          <a:xfrm>
            <a:off x="6250101" y="1599543"/>
            <a:ext cx="5882801" cy="93871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Инвалид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23F4F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- лицо, которое имеет нарушение здоровья со стойким расстройством функций организма, обусловленное заболеваниями, последствиями травм или дефектами, приводящее к ограничению жизнедеятельности и вызывающее необходимость его социальной защиты. Признание лица инвалидом осуществляется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федеральным учреждением медико-социальной экспертизы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323F4F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3D3EFA-CDCB-4F20-876F-5D0ABD96564D}"/>
              </a:ext>
            </a:extLst>
          </p:cNvPr>
          <p:cNvSpPr/>
          <p:nvPr/>
        </p:nvSpPr>
        <p:spPr>
          <a:xfrm>
            <a:off x="6036902" y="916861"/>
            <a:ext cx="6096000" cy="6740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400"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8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ФЕДЕРАЛЬНЫЙ ЗАКОН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400"/>
              <a:buFont typeface="Arial"/>
              <a:buNone/>
              <a:tabLst/>
              <a:defRPr/>
            </a:pPr>
            <a:r>
              <a:rPr kumimoji="0" lang="ru-RU" sz="1400" b="1" i="0" u="none" strike="noStrike" kern="1200" cap="all" spc="8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«О социальной защите инвалидов в Российской Федерации» </a:t>
            </a:r>
            <a:r>
              <a:rPr kumimoji="0" lang="ru-RU" sz="1400" b="1" i="0" u="none" strike="noStrike" kern="1200" cap="none" spc="8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от 24.11.1995 № 181-ФЗ</a:t>
            </a:r>
            <a:endParaRPr kumimoji="0" lang="ru-RU" sz="1400" b="1" i="0" u="none" strike="noStrike" kern="1200" cap="none" spc="80" normalizeH="0" baseline="0" noProof="0" dirty="0">
              <a:ln>
                <a:noFill/>
              </a:ln>
              <a:solidFill>
                <a:srgbClr val="41689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680BCC1-67B0-440B-95B6-98ECDF941A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26" t="3825" r="3226" b="71602"/>
          <a:stretch/>
        </p:blipFill>
        <p:spPr>
          <a:xfrm>
            <a:off x="8404911" y="5105400"/>
            <a:ext cx="3301879" cy="11100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21C247-A1A2-40EB-A319-37DC53BABA2F}"/>
              </a:ext>
            </a:extLst>
          </p:cNvPr>
          <p:cNvSpPr/>
          <p:nvPr/>
        </p:nvSpPr>
        <p:spPr>
          <a:xfrm>
            <a:off x="9474248" y="3596616"/>
            <a:ext cx="2658654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Индивидуальная программа реабилитации или </a:t>
            </a:r>
            <a:r>
              <a:rPr kumimoji="0" lang="ru-RU" sz="1050" b="1" i="0" u="none" strike="noStrike" kern="1200" cap="none" spc="8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абилитации</a:t>
            </a:r>
            <a:r>
              <a:rPr kumimoji="0" lang="ru-RU" sz="1050" b="1" i="0" u="none" strike="noStrike" kern="1200" cap="none" spc="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ребенка-инвалида другие условия, без которых невозможно или затруднено освоение образовательной программы</a:t>
            </a: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5AF6F454-8381-4C93-AA93-0B4366876FB1}"/>
              </a:ext>
            </a:extLst>
          </p:cNvPr>
          <p:cNvSpPr txBox="1"/>
          <p:nvPr/>
        </p:nvSpPr>
        <p:spPr>
          <a:xfrm>
            <a:off x="11826444" y="72517"/>
            <a:ext cx="1250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66753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E077FF77-94D3-4A28-9C64-45AB38FD265F}"/>
              </a:ext>
            </a:extLst>
          </p:cNvPr>
          <p:cNvSpPr/>
          <p:nvPr/>
        </p:nvSpPr>
        <p:spPr>
          <a:xfrm>
            <a:off x="150046" y="5598712"/>
            <a:ext cx="6450867" cy="4276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Ответственный сотрудник школы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2161DC34-E3FF-4D3D-B07A-4E9B9E8465FC}"/>
              </a:ext>
            </a:extLst>
          </p:cNvPr>
          <p:cNvSpPr/>
          <p:nvPr/>
        </p:nvSpPr>
        <p:spPr>
          <a:xfrm>
            <a:off x="5791202" y="5423103"/>
            <a:ext cx="5152468" cy="769441"/>
          </a:xfrm>
          <a:prstGeom prst="rect">
            <a:avLst/>
          </a:prstGeom>
          <a:solidFill>
            <a:srgbClr val="DCE6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Алгоритм внесения данных об обучающихся с ОВЗ, в том числе с инвалидностью, в комплексную информационную систему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«Государственные услуги в сфере образования в электронном виде»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(КИС ГУСОЭВ)</a:t>
            </a:r>
          </a:p>
        </p:txBody>
      </p:sp>
      <p:sp>
        <p:nvSpPr>
          <p:cNvPr id="55" name="Стрелка: штриховая вправо 54">
            <a:extLst>
              <a:ext uri="{FF2B5EF4-FFF2-40B4-BE49-F238E27FC236}">
                <a16:creationId xmlns:a16="http://schemas.microsoft.com/office/drawing/2014/main" id="{868B8343-C3EA-4632-99B1-A0340E6FD136}"/>
              </a:ext>
            </a:extLst>
          </p:cNvPr>
          <p:cNvSpPr/>
          <p:nvPr/>
        </p:nvSpPr>
        <p:spPr>
          <a:xfrm rot="5400000">
            <a:off x="5336496" y="4877698"/>
            <a:ext cx="801135" cy="527303"/>
          </a:xfrm>
          <a:prstGeom prst="stripedRightArrow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DC237042-E133-4EEB-BF9E-3955E0424FC1}"/>
              </a:ext>
            </a:extLst>
          </p:cNvPr>
          <p:cNvSpPr/>
          <p:nvPr/>
        </p:nvSpPr>
        <p:spPr>
          <a:xfrm>
            <a:off x="164190" y="4590273"/>
            <a:ext cx="6450867" cy="4880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Руководитель образовательной организации 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759E5E5-A845-4B43-885B-EC1894684569}"/>
              </a:ext>
            </a:extLst>
          </p:cNvPr>
          <p:cNvSpPr/>
          <p:nvPr/>
        </p:nvSpPr>
        <p:spPr>
          <a:xfrm>
            <a:off x="5791201" y="4585158"/>
            <a:ext cx="5992052" cy="4880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3515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издает приказ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 обучении обучающегося по адаптированной основной общеобразовательной программе (АООП)</a:t>
            </a:r>
          </a:p>
        </p:txBody>
      </p:sp>
      <p:sp>
        <p:nvSpPr>
          <p:cNvPr id="48" name="Стрелка: штриховая вправо 47">
            <a:extLst>
              <a:ext uri="{FF2B5EF4-FFF2-40B4-BE49-F238E27FC236}">
                <a16:creationId xmlns:a16="http://schemas.microsoft.com/office/drawing/2014/main" id="{D9FD5319-23AC-4853-83AE-DF622ECB96B3}"/>
              </a:ext>
            </a:extLst>
          </p:cNvPr>
          <p:cNvSpPr/>
          <p:nvPr/>
        </p:nvSpPr>
        <p:spPr>
          <a:xfrm rot="5400000">
            <a:off x="5314432" y="4020724"/>
            <a:ext cx="801135" cy="527303"/>
          </a:xfrm>
          <a:prstGeom prst="stripedRightArrow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3">
            <a:extLst>
              <a:ext uri="{FF2B5EF4-FFF2-40B4-BE49-F238E27FC236}">
                <a16:creationId xmlns:a16="http://schemas.microsoft.com/office/drawing/2014/main" id="{8006F03C-E94C-40D8-9614-4AEC052CDE49}"/>
              </a:ext>
            </a:extLst>
          </p:cNvPr>
          <p:cNvSpPr/>
          <p:nvPr/>
        </p:nvSpPr>
        <p:spPr>
          <a:xfrm>
            <a:off x="-5325" y="6685992"/>
            <a:ext cx="12193986" cy="169542"/>
          </a:xfrm>
          <a:custGeom>
            <a:avLst/>
            <a:gdLst/>
            <a:ahLst/>
            <a:cxnLst/>
            <a:rect l="l" t="t" r="r" b="b"/>
            <a:pathLst>
              <a:path w="8181340" h="6858000">
                <a:moveTo>
                  <a:pt x="0" y="6858000"/>
                </a:moveTo>
                <a:lnTo>
                  <a:pt x="8180832" y="6858000"/>
                </a:lnTo>
                <a:lnTo>
                  <a:pt x="818083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8BD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1" name="object 11">
            <a:extLst>
              <a:ext uri="{FF2B5EF4-FFF2-40B4-BE49-F238E27FC236}">
                <a16:creationId xmlns:a16="http://schemas.microsoft.com/office/drawing/2014/main" id="{2C555D30-EB45-4074-94E2-4C5D9171E5E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157" y="62671"/>
            <a:ext cx="1443227" cy="527303"/>
          </a:xfrm>
          <a:prstGeom prst="rect">
            <a:avLst/>
          </a:prstGeom>
        </p:spPr>
      </p:pic>
      <p:pic>
        <p:nvPicPr>
          <p:cNvPr id="72" name="object 13">
            <a:extLst>
              <a:ext uri="{FF2B5EF4-FFF2-40B4-BE49-F238E27FC236}">
                <a16:creationId xmlns:a16="http://schemas.microsoft.com/office/drawing/2014/main" id="{DD307268-9627-4E13-8861-BEDB3E533CF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7572" y="56393"/>
            <a:ext cx="435867" cy="412148"/>
          </a:xfrm>
          <a:prstGeom prst="rect">
            <a:avLst/>
          </a:prstGeom>
        </p:spPr>
      </p:pic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000EF959-A453-4601-92E6-3BC6537A33AF}"/>
              </a:ext>
            </a:extLst>
          </p:cNvPr>
          <p:cNvSpPr/>
          <p:nvPr/>
        </p:nvSpPr>
        <p:spPr>
          <a:xfrm>
            <a:off x="2083439" y="89403"/>
            <a:ext cx="1754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Городской проект «Ресурсная школа»</a:t>
            </a: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A0FCE2-C102-4E97-955F-C69599504A5C}"/>
              </a:ext>
            </a:extLst>
          </p:cNvPr>
          <p:cNvSpPr txBox="1"/>
          <p:nvPr/>
        </p:nvSpPr>
        <p:spPr>
          <a:xfrm>
            <a:off x="586569" y="641202"/>
            <a:ext cx="11010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all" spc="8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Алгоритм деятельности образовательной организации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all" spc="8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Москвы по созданию специальных условий обучения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497BC90-A2D4-4DC0-80C9-2135727AA310}"/>
              </a:ext>
            </a:extLst>
          </p:cNvPr>
          <p:cNvSpPr/>
          <p:nvPr/>
        </p:nvSpPr>
        <p:spPr>
          <a:xfrm>
            <a:off x="164190" y="2922739"/>
            <a:ext cx="11657568" cy="13965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3515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заключение ЦПМПК г. Москвы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рекомендациями по созданию специальных условий для получения образования</a:t>
            </a:r>
          </a:p>
          <a:p>
            <a:pPr marL="183515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письменное заявление родителя (законного представителя)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создании специальных условий для получения образования в соответствии с заключением ЦПМПК г. Москвы</a:t>
            </a:r>
          </a:p>
          <a:p>
            <a:pPr marL="183515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копия справки об установлении инвалидности и ИПРА ребенка-инвалида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выдаваемые федеральными государственными учреждениями медико-социальной экспертизы (при наличии)</a:t>
            </a:r>
          </a:p>
          <a:p>
            <a:pPr marL="183515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письменное согласие родителя (законного представителя)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психолого-педагогическое сопровождение обучающегося (при невозможности подать его </a:t>
            </a:r>
            <a:r>
              <a:rPr kumimoji="0" lang="ru-RU" sz="1200" b="0" i="0" u="none" strike="noStrike" kern="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электронно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FA64B72D-03EB-4AA0-8277-6A6439A069E4}"/>
              </a:ext>
            </a:extLst>
          </p:cNvPr>
          <p:cNvSpPr/>
          <p:nvPr/>
        </p:nvSpPr>
        <p:spPr>
          <a:xfrm>
            <a:off x="178533" y="1867152"/>
            <a:ext cx="6450867" cy="4880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Руководитель образовательной организации </a:t>
            </a:r>
          </a:p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(уполномоченное директором лицо)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12B79D-6AE3-4A4E-AEF9-30EE6E4E0955}"/>
              </a:ext>
            </a:extLst>
          </p:cNvPr>
          <p:cNvSpPr/>
          <p:nvPr/>
        </p:nvSpPr>
        <p:spPr>
          <a:xfrm>
            <a:off x="126424" y="2418051"/>
            <a:ext cx="10693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принимает пакет документов у родителей (законных представителей)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обучающегося, подтверждающих право обучающегося на создание специальных условий образования: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ED174BD-D5E7-450B-9B00-F9FB1C1817BA}"/>
              </a:ext>
            </a:extLst>
          </p:cNvPr>
          <p:cNvSpPr/>
          <p:nvPr/>
        </p:nvSpPr>
        <p:spPr>
          <a:xfrm>
            <a:off x="5837816" y="1892795"/>
            <a:ext cx="5259714" cy="430887"/>
          </a:xfrm>
          <a:prstGeom prst="rect">
            <a:avLst/>
          </a:prstGeom>
          <a:solidFill>
            <a:srgbClr val="DCE6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Образец заявления о создании специальных условий для получения образования в соответствии с заключением ЦПМПК г. Москвы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B1131BC-7E18-4B27-B725-874CAB7D6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0638" y="1643694"/>
            <a:ext cx="1045252" cy="10631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D9B57C90-6E62-497A-83B2-60F06D93AB45}"/>
              </a:ext>
            </a:extLst>
          </p:cNvPr>
          <p:cNvSpPr/>
          <p:nvPr/>
        </p:nvSpPr>
        <p:spPr>
          <a:xfrm>
            <a:off x="126424" y="1740905"/>
            <a:ext cx="888267" cy="2687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Шаг 1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DD7E8C-39C5-4113-A228-B04ACF0123E0}"/>
              </a:ext>
            </a:extLst>
          </p:cNvPr>
          <p:cNvSpPr/>
          <p:nvPr/>
        </p:nvSpPr>
        <p:spPr>
          <a:xfrm>
            <a:off x="164190" y="6172200"/>
            <a:ext cx="10779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3515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вносит в «Личное дело» обучающегося в системе КИС ГУСОЭВ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(комплексная информационная система «Государственные услуги в сфере образования в электронном виде») данные об обучающемся в соответствии с заключением ЦПМПК г. Москвы</a:t>
            </a:r>
          </a:p>
        </p:txBody>
      </p:sp>
      <p:sp>
        <p:nvSpPr>
          <p:cNvPr id="58" name="object 2">
            <a:extLst>
              <a:ext uri="{FF2B5EF4-FFF2-40B4-BE49-F238E27FC236}">
                <a16:creationId xmlns:a16="http://schemas.microsoft.com/office/drawing/2014/main" id="{9D1D46A2-6A05-4FA7-A99B-B6E37FE38B39}"/>
              </a:ext>
            </a:extLst>
          </p:cNvPr>
          <p:cNvSpPr txBox="1"/>
          <p:nvPr/>
        </p:nvSpPr>
        <p:spPr>
          <a:xfrm>
            <a:off x="11826444" y="72517"/>
            <a:ext cx="1250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4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  <p:pic>
        <p:nvPicPr>
          <p:cNvPr id="2" name="Picture 2" descr="http://qrcoder.ru/code/?https%3A%2F%2Fdrive.google.com%2Ffile%2Fd%2F1ara1vKvz4ckU9VuJvBqj2szJmgl2q9Rt%2Fview%3Fusp%3Dsharing&amp;4&amp;0">
            <a:extLst>
              <a:ext uri="{FF2B5EF4-FFF2-40B4-BE49-F238E27FC236}">
                <a16:creationId xmlns:a16="http://schemas.microsoft.com/office/drawing/2014/main" id="{4D0EC87F-1BF0-5CB4-2495-DA8AB1B0F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737" y="5328989"/>
            <a:ext cx="975802" cy="9758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5C72613-57AA-4B1C-82E7-899C151A750D}"/>
              </a:ext>
            </a:extLst>
          </p:cNvPr>
          <p:cNvSpPr/>
          <p:nvPr/>
        </p:nvSpPr>
        <p:spPr>
          <a:xfrm>
            <a:off x="134965" y="4572000"/>
            <a:ext cx="888267" cy="2687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Шаг 2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2EE2C4B-22BF-4DA4-AD98-170D9A95C860}"/>
              </a:ext>
            </a:extLst>
          </p:cNvPr>
          <p:cNvSpPr/>
          <p:nvPr/>
        </p:nvSpPr>
        <p:spPr>
          <a:xfrm>
            <a:off x="126423" y="5528856"/>
            <a:ext cx="888267" cy="2687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Шаг 3</a:t>
            </a:r>
          </a:p>
        </p:txBody>
      </p:sp>
    </p:spTree>
    <p:extLst>
      <p:ext uri="{BB962C8B-B14F-4D97-AF65-F5344CB8AC3E}">
        <p14:creationId xmlns:p14="http://schemas.microsoft.com/office/powerpoint/2010/main" val="210155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12B79D-6AE3-4A4E-AEF9-30EE6E4E0955}"/>
              </a:ext>
            </a:extLst>
          </p:cNvPr>
          <p:cNvSpPr/>
          <p:nvPr/>
        </p:nvSpPr>
        <p:spPr>
          <a:xfrm>
            <a:off x="126424" y="2209800"/>
            <a:ext cx="10693976" cy="8079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3515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анализирует </a:t>
            </a:r>
            <a:r>
              <a:rPr kumimoji="0" lang="ru-RU" sz="11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заключения ЦПМПК г. Москвы </a:t>
            </a:r>
          </a:p>
          <a:p>
            <a:pPr marL="183515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согласует с родителями (законными представителями) </a:t>
            </a:r>
            <a:r>
              <a:rPr kumimoji="0" lang="ru-RU" sz="11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дату заседания ППк</a:t>
            </a:r>
          </a:p>
          <a:p>
            <a:pPr marL="183515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ведёт реестр обучающихся с ОВЗ</a:t>
            </a:r>
            <a:endParaRPr kumimoji="0" lang="ru-RU" sz="1100" b="0" i="0" u="none" strike="noStrike" kern="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515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00" b="0" i="0" u="none" strike="noStrike" kern="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759E5E5-A845-4B43-885B-EC1894684569}"/>
              </a:ext>
            </a:extLst>
          </p:cNvPr>
          <p:cNvSpPr/>
          <p:nvPr/>
        </p:nvSpPr>
        <p:spPr>
          <a:xfrm>
            <a:off x="178533" y="3704373"/>
            <a:ext cx="10616329" cy="9438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3515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проводят заседания ППк </a:t>
            </a:r>
            <a:r>
              <a:rPr kumimoji="0" lang="ru-RU" sz="11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целью определения общей стратегии психолого-педагогического сопровождения: объема комплексного психолого-педагогического сопровождения обучающегося в рамках рекомендованной АООП</a:t>
            </a:r>
          </a:p>
          <a:p>
            <a:pPr marL="183515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разрабатывают рекомендации </a:t>
            </a:r>
            <a:r>
              <a:rPr kumimoji="0" lang="ru-RU" sz="11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kumimoji="0" lang="ru-RU" sz="1100" b="0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1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индивидуализации специальных условий обучения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2F81B02-D923-451F-A1AC-8ABAAD4B6DBB}"/>
              </a:ext>
            </a:extLst>
          </p:cNvPr>
          <p:cNvSpPr/>
          <p:nvPr/>
        </p:nvSpPr>
        <p:spPr>
          <a:xfrm>
            <a:off x="170464" y="5625311"/>
            <a:ext cx="6430449" cy="6230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Руководитель </a:t>
            </a:r>
          </a:p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образовательной организации  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E077FF77-94D3-4A28-9C64-45AB38FD265F}"/>
              </a:ext>
            </a:extLst>
          </p:cNvPr>
          <p:cNvSpPr/>
          <p:nvPr/>
        </p:nvSpPr>
        <p:spPr>
          <a:xfrm>
            <a:off x="150046" y="4691744"/>
            <a:ext cx="6450867" cy="4276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Председатель </a:t>
            </a:r>
            <a:r>
              <a:rPr kumimoji="0" lang="ru-RU" sz="1400" b="1" i="0" u="none" strike="noStrike" kern="0" cap="none" spc="-1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ППк</a:t>
            </a:r>
            <a:endParaRPr kumimoji="0" lang="ru-RU" sz="1400" b="1" i="0" u="none" strike="noStrike" kern="0" cap="none" spc="-1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object 3">
            <a:extLst>
              <a:ext uri="{FF2B5EF4-FFF2-40B4-BE49-F238E27FC236}">
                <a16:creationId xmlns:a16="http://schemas.microsoft.com/office/drawing/2014/main" id="{8006F03C-E94C-40D8-9614-4AEC052CDE49}"/>
              </a:ext>
            </a:extLst>
          </p:cNvPr>
          <p:cNvSpPr/>
          <p:nvPr/>
        </p:nvSpPr>
        <p:spPr>
          <a:xfrm>
            <a:off x="-5325" y="6688458"/>
            <a:ext cx="12193986" cy="169542"/>
          </a:xfrm>
          <a:custGeom>
            <a:avLst/>
            <a:gdLst/>
            <a:ahLst/>
            <a:cxnLst/>
            <a:rect l="l" t="t" r="r" b="b"/>
            <a:pathLst>
              <a:path w="8181340" h="6858000">
                <a:moveTo>
                  <a:pt x="0" y="6858000"/>
                </a:moveTo>
                <a:lnTo>
                  <a:pt x="8180832" y="6858000"/>
                </a:lnTo>
                <a:lnTo>
                  <a:pt x="818083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8BD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1" name="object 11">
            <a:extLst>
              <a:ext uri="{FF2B5EF4-FFF2-40B4-BE49-F238E27FC236}">
                <a16:creationId xmlns:a16="http://schemas.microsoft.com/office/drawing/2014/main" id="{2C555D30-EB45-4074-94E2-4C5D9171E5E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157" y="62671"/>
            <a:ext cx="1443227" cy="527303"/>
          </a:xfrm>
          <a:prstGeom prst="rect">
            <a:avLst/>
          </a:prstGeom>
        </p:spPr>
      </p:pic>
      <p:pic>
        <p:nvPicPr>
          <p:cNvPr id="72" name="object 13">
            <a:extLst>
              <a:ext uri="{FF2B5EF4-FFF2-40B4-BE49-F238E27FC236}">
                <a16:creationId xmlns:a16="http://schemas.microsoft.com/office/drawing/2014/main" id="{DD307268-9627-4E13-8861-BEDB3E533CF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7572" y="56393"/>
            <a:ext cx="435867" cy="412148"/>
          </a:xfrm>
          <a:prstGeom prst="rect">
            <a:avLst/>
          </a:prstGeom>
        </p:spPr>
      </p:pic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000EF959-A453-4601-92E6-3BC6537A33AF}"/>
              </a:ext>
            </a:extLst>
          </p:cNvPr>
          <p:cNvSpPr/>
          <p:nvPr/>
        </p:nvSpPr>
        <p:spPr>
          <a:xfrm>
            <a:off x="2083439" y="89403"/>
            <a:ext cx="1754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Городской проект «Ресурсная школа»</a:t>
            </a: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A0FCE2-C102-4E97-955F-C69599504A5C}"/>
              </a:ext>
            </a:extLst>
          </p:cNvPr>
          <p:cNvSpPr txBox="1"/>
          <p:nvPr/>
        </p:nvSpPr>
        <p:spPr>
          <a:xfrm>
            <a:off x="586569" y="641202"/>
            <a:ext cx="11010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all" spc="8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Алгоритм деятельности образовательной организации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all" spc="8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Москвы по созданию специальных условий обучения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FA64B72D-03EB-4AA0-8277-6A6439A069E4}"/>
              </a:ext>
            </a:extLst>
          </p:cNvPr>
          <p:cNvSpPr/>
          <p:nvPr/>
        </p:nvSpPr>
        <p:spPr>
          <a:xfrm>
            <a:off x="178533" y="1739635"/>
            <a:ext cx="6450867" cy="4880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Секретарь психолого-педагогического консилиума 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D9B57C90-6E62-497A-83B2-60F06D93AB45}"/>
              </a:ext>
            </a:extLst>
          </p:cNvPr>
          <p:cNvSpPr/>
          <p:nvPr/>
        </p:nvSpPr>
        <p:spPr>
          <a:xfrm>
            <a:off x="133978" y="1676400"/>
            <a:ext cx="888267" cy="2115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Шаг 4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0BCD52A4-8DAA-4E39-9808-CA8F46E555EF}"/>
              </a:ext>
            </a:extLst>
          </p:cNvPr>
          <p:cNvSpPr/>
          <p:nvPr/>
        </p:nvSpPr>
        <p:spPr>
          <a:xfrm>
            <a:off x="150046" y="4693133"/>
            <a:ext cx="888267" cy="2227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Шаг 6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CBD5140-45A2-4C12-A1BD-122A9CB5AA97}"/>
              </a:ext>
            </a:extLst>
          </p:cNvPr>
          <p:cNvSpPr/>
          <p:nvPr/>
        </p:nvSpPr>
        <p:spPr>
          <a:xfrm>
            <a:off x="6477000" y="1777483"/>
            <a:ext cx="4648199" cy="430887"/>
          </a:xfrm>
          <a:prstGeom prst="rect">
            <a:avLst/>
          </a:prstGeom>
          <a:solidFill>
            <a:srgbClr val="DCE6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Документация психолого-педагогического консилиума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ППк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C4B1466-EC8B-4373-843F-0A63F5E06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862" y="1694164"/>
            <a:ext cx="1019322" cy="1019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9CA398C-8060-43E2-8B69-5A449A6CBB45}"/>
              </a:ext>
            </a:extLst>
          </p:cNvPr>
          <p:cNvSpPr/>
          <p:nvPr/>
        </p:nvSpPr>
        <p:spPr>
          <a:xfrm>
            <a:off x="105088" y="5523037"/>
            <a:ext cx="888267" cy="249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Шаг 7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ADB6AF-AA10-4468-969C-31BE12F3F08B}"/>
              </a:ext>
            </a:extLst>
          </p:cNvPr>
          <p:cNvSpPr/>
          <p:nvPr/>
        </p:nvSpPr>
        <p:spPr>
          <a:xfrm>
            <a:off x="6518051" y="4419600"/>
            <a:ext cx="5337184" cy="93871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проводит оценку кадровых и материально-технических ресурсов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образовательной организации с целью создания специальных условий обучения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выступает с предложением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 руководителю образовательной организации о расширении кадрового потенциала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трелка: штриховая вправо 54">
            <a:extLst>
              <a:ext uri="{FF2B5EF4-FFF2-40B4-BE49-F238E27FC236}">
                <a16:creationId xmlns:a16="http://schemas.microsoft.com/office/drawing/2014/main" id="{868B8343-C3EA-4632-99B1-A0340E6FD136}"/>
              </a:ext>
            </a:extLst>
          </p:cNvPr>
          <p:cNvSpPr/>
          <p:nvPr/>
        </p:nvSpPr>
        <p:spPr>
          <a:xfrm rot="5400000">
            <a:off x="6100430" y="4371340"/>
            <a:ext cx="488005" cy="527303"/>
          </a:xfrm>
          <a:prstGeom prst="stripedRightArrow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Стрелка: штриховая вправо 31">
            <a:extLst>
              <a:ext uri="{FF2B5EF4-FFF2-40B4-BE49-F238E27FC236}">
                <a16:creationId xmlns:a16="http://schemas.microsoft.com/office/drawing/2014/main" id="{83346C19-C593-4DBB-AABF-E1210CB475F7}"/>
              </a:ext>
            </a:extLst>
          </p:cNvPr>
          <p:cNvSpPr/>
          <p:nvPr/>
        </p:nvSpPr>
        <p:spPr>
          <a:xfrm rot="5400000">
            <a:off x="6122641" y="5131146"/>
            <a:ext cx="488005" cy="527303"/>
          </a:xfrm>
          <a:prstGeom prst="stripedRightArrow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2145DE2-C4CF-4A91-A272-5E213A90C1CE}"/>
              </a:ext>
            </a:extLst>
          </p:cNvPr>
          <p:cNvSpPr/>
          <p:nvPr/>
        </p:nvSpPr>
        <p:spPr>
          <a:xfrm>
            <a:off x="6518051" y="5562600"/>
            <a:ext cx="5337184" cy="93871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издает приказ о создании рабочей группы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разработке адаптированных основных общеобразовательных программ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издает приказ об утверждении списочного состава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сопровождаемых обучающихся с инвалидностью и ограниченными возможностями здоровья на учебный год</a:t>
            </a: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DCFCD800-8F52-46F7-BDD4-60D4C5A835E1}"/>
              </a:ext>
            </a:extLst>
          </p:cNvPr>
          <p:cNvSpPr txBox="1"/>
          <p:nvPr/>
        </p:nvSpPr>
        <p:spPr>
          <a:xfrm>
            <a:off x="11826444" y="72517"/>
            <a:ext cx="1250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6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DC237042-E133-4EEB-BF9E-3955E0424FC1}"/>
              </a:ext>
            </a:extLst>
          </p:cNvPr>
          <p:cNvSpPr/>
          <p:nvPr/>
        </p:nvSpPr>
        <p:spPr>
          <a:xfrm>
            <a:off x="192677" y="2856510"/>
            <a:ext cx="6436723" cy="9422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Председатель ППк / Члены ППк / </a:t>
            </a:r>
          </a:p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Руководитель Службы психолого-педагогического и социального сопровождения (</a:t>
            </a:r>
            <a:r>
              <a:rPr kumimoji="0" lang="ru-RU" sz="1400" b="1" i="0" u="none" strike="noStrike" kern="0" cap="none" spc="-1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СППиСС</a:t>
            </a:r>
            <a:r>
              <a:rPr kumimoji="0" lang="ru-RU" sz="14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9F5F5DF6-2446-4C46-ADA8-556022BD8571}"/>
              </a:ext>
            </a:extLst>
          </p:cNvPr>
          <p:cNvSpPr/>
          <p:nvPr/>
        </p:nvSpPr>
        <p:spPr>
          <a:xfrm>
            <a:off x="142435" y="2895600"/>
            <a:ext cx="888267" cy="2227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Шаг 5</a:t>
            </a:r>
          </a:p>
        </p:txBody>
      </p:sp>
      <p:sp>
        <p:nvSpPr>
          <p:cNvPr id="31" name="Стрелка: штриховая вправо 30">
            <a:extLst>
              <a:ext uri="{FF2B5EF4-FFF2-40B4-BE49-F238E27FC236}">
                <a16:creationId xmlns:a16="http://schemas.microsoft.com/office/drawing/2014/main" id="{60EDAF28-8790-48F2-B3E4-A7BD7AA38F00}"/>
              </a:ext>
            </a:extLst>
          </p:cNvPr>
          <p:cNvSpPr/>
          <p:nvPr/>
        </p:nvSpPr>
        <p:spPr>
          <a:xfrm rot="5400000">
            <a:off x="6121746" y="2418751"/>
            <a:ext cx="488005" cy="527303"/>
          </a:xfrm>
          <a:prstGeom prst="stripedRightArrow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BCE1C52-C531-47F4-8B62-65CC8839E3BC}"/>
              </a:ext>
            </a:extLst>
          </p:cNvPr>
          <p:cNvSpPr/>
          <p:nvPr/>
        </p:nvSpPr>
        <p:spPr>
          <a:xfrm>
            <a:off x="6518051" y="3048000"/>
            <a:ext cx="4648199" cy="430887"/>
          </a:xfrm>
          <a:prstGeom prst="rect">
            <a:avLst/>
          </a:prstGeom>
          <a:solidFill>
            <a:srgbClr val="DCE6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реестра обучающихся с ОВЗ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27A63D-3887-4978-BA4B-ED6E45658F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205" y="2819400"/>
            <a:ext cx="1019323" cy="1019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419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3">
            <a:extLst>
              <a:ext uri="{FF2B5EF4-FFF2-40B4-BE49-F238E27FC236}">
                <a16:creationId xmlns:a16="http://schemas.microsoft.com/office/drawing/2014/main" id="{8006F03C-E94C-40D8-9614-4AEC052CDE49}"/>
              </a:ext>
            </a:extLst>
          </p:cNvPr>
          <p:cNvSpPr/>
          <p:nvPr/>
        </p:nvSpPr>
        <p:spPr>
          <a:xfrm>
            <a:off x="-5325" y="6688458"/>
            <a:ext cx="12193986" cy="169542"/>
          </a:xfrm>
          <a:custGeom>
            <a:avLst/>
            <a:gdLst/>
            <a:ahLst/>
            <a:cxnLst/>
            <a:rect l="l" t="t" r="r" b="b"/>
            <a:pathLst>
              <a:path w="8181340" h="6858000">
                <a:moveTo>
                  <a:pt x="0" y="6858000"/>
                </a:moveTo>
                <a:lnTo>
                  <a:pt x="8180832" y="6858000"/>
                </a:lnTo>
                <a:lnTo>
                  <a:pt x="818083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8BD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1" name="object 11">
            <a:extLst>
              <a:ext uri="{FF2B5EF4-FFF2-40B4-BE49-F238E27FC236}">
                <a16:creationId xmlns:a16="http://schemas.microsoft.com/office/drawing/2014/main" id="{2C555D30-EB45-4074-94E2-4C5D9171E5E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157" y="62671"/>
            <a:ext cx="1443227" cy="527303"/>
          </a:xfrm>
          <a:prstGeom prst="rect">
            <a:avLst/>
          </a:prstGeom>
        </p:spPr>
      </p:pic>
      <p:pic>
        <p:nvPicPr>
          <p:cNvPr id="72" name="object 13">
            <a:extLst>
              <a:ext uri="{FF2B5EF4-FFF2-40B4-BE49-F238E27FC236}">
                <a16:creationId xmlns:a16="http://schemas.microsoft.com/office/drawing/2014/main" id="{DD307268-9627-4E13-8861-BEDB3E533CF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7572" y="56393"/>
            <a:ext cx="435867" cy="412148"/>
          </a:xfrm>
          <a:prstGeom prst="rect">
            <a:avLst/>
          </a:prstGeom>
        </p:spPr>
      </p:pic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000EF959-A453-4601-92E6-3BC6537A33AF}"/>
              </a:ext>
            </a:extLst>
          </p:cNvPr>
          <p:cNvSpPr/>
          <p:nvPr/>
        </p:nvSpPr>
        <p:spPr>
          <a:xfrm>
            <a:off x="2083439" y="89403"/>
            <a:ext cx="1754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Городской проект «Ресурсная школа»</a:t>
            </a: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A0FCE2-C102-4E97-955F-C69599504A5C}"/>
              </a:ext>
            </a:extLst>
          </p:cNvPr>
          <p:cNvSpPr txBox="1"/>
          <p:nvPr/>
        </p:nvSpPr>
        <p:spPr>
          <a:xfrm>
            <a:off x="586569" y="641202"/>
            <a:ext cx="11010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all" spc="8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Алгоритм деятельности образовательной организации Москвы по созданию специальных условий обучения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FA64B72D-03EB-4AA0-8277-6A6439A069E4}"/>
              </a:ext>
            </a:extLst>
          </p:cNvPr>
          <p:cNvSpPr/>
          <p:nvPr/>
        </p:nvSpPr>
        <p:spPr>
          <a:xfrm>
            <a:off x="178533" y="1924244"/>
            <a:ext cx="8965468" cy="2461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Председатель ППк / Члены ППк / Руководитель </a:t>
            </a:r>
            <a:r>
              <a:rPr kumimoji="0" lang="ru-RU" sz="1400" b="1" i="0" u="none" strike="noStrike" kern="0" cap="none" spc="-1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СППиСС</a:t>
            </a:r>
            <a:endParaRPr kumimoji="0" lang="ru-RU" sz="1400" b="1" i="0" u="none" strike="noStrike" kern="0" cap="none" spc="-1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D9B57C90-6E62-497A-83B2-60F06D93AB45}"/>
              </a:ext>
            </a:extLst>
          </p:cNvPr>
          <p:cNvSpPr/>
          <p:nvPr/>
        </p:nvSpPr>
        <p:spPr>
          <a:xfrm>
            <a:off x="126424" y="1740905"/>
            <a:ext cx="888267" cy="3722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Шаг 8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F2657B4-8D69-44E1-872B-E39097E0EC49}"/>
              </a:ext>
            </a:extLst>
          </p:cNvPr>
          <p:cNvSpPr/>
          <p:nvPr/>
        </p:nvSpPr>
        <p:spPr>
          <a:xfrm>
            <a:off x="159707" y="2133600"/>
            <a:ext cx="8965468" cy="127727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разрабатывают </a:t>
            </a:r>
            <a:r>
              <a:rPr kumimoji="0" lang="ru-RU" sz="11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индивидуальный образовательный маршрут (ИОМ), индивидуальный учебный план (ИУП) (при необходимости)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определяют </a:t>
            </a:r>
            <a:r>
              <a:rPr kumimoji="0" lang="ru-RU" sz="11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объем, интенсивность, продолжительность коррекционно-развивающих занятий, коррекционно-развивающих курсов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вырабатывают </a:t>
            </a:r>
            <a:r>
              <a:rPr kumimoji="0" lang="ru-RU" sz="11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рекомендации по адаптации учебных и контрольно-измерительных материалов (при необходимости)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конкретизируют </a:t>
            </a:r>
            <a:r>
              <a:rPr kumimoji="0" lang="ru-RU" sz="11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деятельность тьютора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конкретизируют </a:t>
            </a:r>
            <a:r>
              <a:rPr kumimoji="0" lang="ru-RU" sz="11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деятельность ассистента (помощника) по оказанию технической помощи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организуют</a:t>
            </a:r>
            <a:r>
              <a:rPr kumimoji="0" lang="ru-RU" sz="11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другие условия психолого-педагогического сопровождения в рамках компетенции образовательной организации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(при необходимости)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A2D09DC-3208-4264-8A57-49F903069280}"/>
              </a:ext>
            </a:extLst>
          </p:cNvPr>
          <p:cNvSpPr/>
          <p:nvPr/>
        </p:nvSpPr>
        <p:spPr>
          <a:xfrm>
            <a:off x="159707" y="3410873"/>
            <a:ext cx="7060467" cy="6900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Руководитель СППС / Специалисты </a:t>
            </a:r>
            <a:r>
              <a:rPr kumimoji="0" lang="ru-RU" sz="1400" b="1" i="0" u="none" strike="noStrike" kern="0" cap="none" spc="-1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СППиСС</a:t>
            </a:r>
            <a:r>
              <a:rPr kumimoji="0" lang="ru-RU" sz="14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</a:p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Учителя (воспитатели)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A4328FC-C8E0-41F7-8F9D-92D6CBF9FAE5}"/>
              </a:ext>
            </a:extLst>
          </p:cNvPr>
          <p:cNvSpPr/>
          <p:nvPr/>
        </p:nvSpPr>
        <p:spPr>
          <a:xfrm>
            <a:off x="143661" y="3482207"/>
            <a:ext cx="888267" cy="2515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Шаг 9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2EEABD8-C7AB-4AFD-AE7E-71D53BCE9D83}"/>
              </a:ext>
            </a:extLst>
          </p:cNvPr>
          <p:cNvSpPr/>
          <p:nvPr/>
        </p:nvSpPr>
        <p:spPr>
          <a:xfrm>
            <a:off x="6417830" y="3380043"/>
            <a:ext cx="2723391" cy="60016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реализуют </a:t>
            </a:r>
            <a:r>
              <a:rPr kumimoji="0" lang="ru-RU" sz="11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рекомендации, данные в заключении ЦПМПК г. Москвы, </a:t>
            </a:r>
            <a:r>
              <a:rPr kumimoji="0" lang="ru-RU" sz="1100" b="0" i="0" u="none" strike="noStrike" kern="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ППк</a:t>
            </a:r>
            <a:r>
              <a:rPr kumimoji="0" lang="ru-RU" sz="11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(АООП, ИОМ и (или) ИУП)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E640202-A960-46D8-9A4A-72FEF793468C}"/>
              </a:ext>
            </a:extLst>
          </p:cNvPr>
          <p:cNvSpPr/>
          <p:nvPr/>
        </p:nvSpPr>
        <p:spPr>
          <a:xfrm>
            <a:off x="196462" y="4232155"/>
            <a:ext cx="8928714" cy="2855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Председатель </a:t>
            </a:r>
            <a:r>
              <a:rPr kumimoji="0" lang="ru-RU" sz="1400" b="1" i="0" u="none" strike="noStrike" kern="0" cap="none" spc="-1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ППк</a:t>
            </a:r>
            <a:r>
              <a:rPr kumimoji="0" lang="ru-RU" sz="14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Члены </a:t>
            </a:r>
            <a:r>
              <a:rPr kumimoji="0" lang="ru-RU" sz="1400" b="1" i="0" u="none" strike="noStrike" kern="0" cap="none" spc="-1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ППк</a:t>
            </a:r>
            <a:endParaRPr kumimoji="0" lang="ru-RU" sz="1400" b="1" i="0" u="none" strike="noStrike" kern="0" cap="none" spc="-1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5A3EF1A-B8F1-4BBA-8AE9-E9F579A7905A}"/>
              </a:ext>
            </a:extLst>
          </p:cNvPr>
          <p:cNvSpPr/>
          <p:nvPr/>
        </p:nvSpPr>
        <p:spPr>
          <a:xfrm>
            <a:off x="144353" y="4048817"/>
            <a:ext cx="998647" cy="3265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Шаг 10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9DC6DEB-B4B4-46E1-BDCA-051436015754}"/>
              </a:ext>
            </a:extLst>
          </p:cNvPr>
          <p:cNvSpPr/>
          <p:nvPr/>
        </p:nvSpPr>
        <p:spPr>
          <a:xfrm>
            <a:off x="159707" y="4540793"/>
            <a:ext cx="97634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осуществляют </a:t>
            </a:r>
            <a:r>
              <a:rPr kumimoji="0" lang="ru-RU" sz="11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контроль выполнения рекомендаций ППк (в соответствии с заключением ЦПМПК г. Москвы)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осуществляют </a:t>
            </a:r>
            <a:r>
              <a:rPr kumimoji="0" lang="ru-RU" sz="11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мониторинг динамики успешности образовательной ситуации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осуществляют </a:t>
            </a:r>
            <a:r>
              <a:rPr kumimoji="0" lang="ru-RU" sz="11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мониторинг эффективности освоения программы коррекционной работы 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C6DBFA97-6096-4ACA-9B8D-AEB927AF19F8}"/>
              </a:ext>
            </a:extLst>
          </p:cNvPr>
          <p:cNvSpPr/>
          <p:nvPr/>
        </p:nvSpPr>
        <p:spPr>
          <a:xfrm>
            <a:off x="196462" y="5387246"/>
            <a:ext cx="6167471" cy="2797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Председатель ППк / Члены ППк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13FE404-E2F4-46FA-9351-AE8DEB4421CC}"/>
              </a:ext>
            </a:extLst>
          </p:cNvPr>
          <p:cNvSpPr/>
          <p:nvPr/>
        </p:nvSpPr>
        <p:spPr>
          <a:xfrm>
            <a:off x="144354" y="5203907"/>
            <a:ext cx="998647" cy="3564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Шаг 11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52EF1203-83C0-41B7-A746-A6A603595D97}"/>
              </a:ext>
            </a:extLst>
          </p:cNvPr>
          <p:cNvSpPr/>
          <p:nvPr/>
        </p:nvSpPr>
        <p:spPr>
          <a:xfrm>
            <a:off x="6363932" y="5266524"/>
            <a:ext cx="5683713" cy="43088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осуществляют </a:t>
            </a:r>
            <a:r>
              <a:rPr kumimoji="0" lang="ru-RU" sz="11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проведение плановых и внеплановых заседаний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ru-RU" sz="1100" b="0" i="0" u="none" strike="noStrike" kern="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ППк</a:t>
            </a:r>
            <a:r>
              <a:rPr kumimoji="0" lang="ru-RU" sz="11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школы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8398B6F-9A88-409F-9A2A-DEFD613E4E34}"/>
              </a:ext>
            </a:extLst>
          </p:cNvPr>
          <p:cNvSpPr/>
          <p:nvPr/>
        </p:nvSpPr>
        <p:spPr>
          <a:xfrm>
            <a:off x="268221" y="6003516"/>
            <a:ext cx="6167471" cy="3617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Члены </a:t>
            </a:r>
            <a:r>
              <a:rPr kumimoji="0" lang="ru-RU" sz="1400" b="1" i="0" u="none" strike="noStrike" kern="0" cap="none" spc="-1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ППк</a:t>
            </a:r>
            <a:endParaRPr kumimoji="0" lang="ru-RU" sz="1400" b="1" i="0" u="none" strike="noStrike" kern="0" cap="none" spc="-1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29396B6-CA85-46A7-9D40-FE983C19CBB1}"/>
              </a:ext>
            </a:extLst>
          </p:cNvPr>
          <p:cNvSpPr/>
          <p:nvPr/>
        </p:nvSpPr>
        <p:spPr>
          <a:xfrm>
            <a:off x="140654" y="5878373"/>
            <a:ext cx="998647" cy="2877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Шаг 12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0F5C6D3-CAC0-4AB9-A6D8-8BFB4A256B18}"/>
              </a:ext>
            </a:extLst>
          </p:cNvPr>
          <p:cNvSpPr/>
          <p:nvPr/>
        </p:nvSpPr>
        <p:spPr>
          <a:xfrm>
            <a:off x="6363933" y="5962727"/>
            <a:ext cx="5683714" cy="43088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осуществляют </a:t>
            </a:r>
            <a:r>
              <a:rPr kumimoji="0" lang="ru-RU" sz="11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проведение итоговой психолого-педагогической диагностики обучающегося с оценкой результата эффективности созданных условий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21F0323-4E8F-4776-B14D-5C0749072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9790" y="2057400"/>
            <a:ext cx="1099610" cy="1081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1DD3448-F776-4E52-A832-DE8B2E78B19C}"/>
              </a:ext>
            </a:extLst>
          </p:cNvPr>
          <p:cNvSpPr/>
          <p:nvPr/>
        </p:nvSpPr>
        <p:spPr>
          <a:xfrm>
            <a:off x="10446392" y="1921859"/>
            <a:ext cx="1821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Приказ Департамента образования и науки города Москвы от 12.11.2021 г. № 682 «Об утверждении стандарта деятельности государственных образовательных организаций, подведомственных ДОНМ, по созданию специальных условий для получения образования обучающихся с ОВЗ»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263CC72-CD34-4B2E-9FE7-50932D3D73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8095" y="3514528"/>
            <a:ext cx="1121305" cy="11149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5A650E-32C2-4128-AE30-BF37B9952285}"/>
              </a:ext>
            </a:extLst>
          </p:cNvPr>
          <p:cNvSpPr/>
          <p:nvPr/>
        </p:nvSpPr>
        <p:spPr>
          <a:xfrm>
            <a:off x="10440925" y="3568483"/>
            <a:ext cx="16067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Приказ Департамента образования и науки города Москвы от 22.04.2022 № 320 «О внесении изменений в приказ Департамента образования и науки города Москвы от 12 ноября 2021 г. № 682»</a:t>
            </a:r>
          </a:p>
        </p:txBody>
      </p:sp>
      <p:sp>
        <p:nvSpPr>
          <p:cNvPr id="56" name="object 2">
            <a:extLst>
              <a:ext uri="{FF2B5EF4-FFF2-40B4-BE49-F238E27FC236}">
                <a16:creationId xmlns:a16="http://schemas.microsoft.com/office/drawing/2014/main" id="{3BA50498-A8A9-4CF0-A5CC-0BAC0CE00BAD}"/>
              </a:ext>
            </a:extLst>
          </p:cNvPr>
          <p:cNvSpPr txBox="1"/>
          <p:nvPr/>
        </p:nvSpPr>
        <p:spPr>
          <a:xfrm>
            <a:off x="11826444" y="72517"/>
            <a:ext cx="1250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7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22614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3">
            <a:extLst>
              <a:ext uri="{FF2B5EF4-FFF2-40B4-BE49-F238E27FC236}">
                <a16:creationId xmlns:a16="http://schemas.microsoft.com/office/drawing/2014/main" id="{8006F03C-E94C-40D8-9614-4AEC052CDE49}"/>
              </a:ext>
            </a:extLst>
          </p:cNvPr>
          <p:cNvSpPr/>
          <p:nvPr/>
        </p:nvSpPr>
        <p:spPr>
          <a:xfrm>
            <a:off x="-5325" y="6688458"/>
            <a:ext cx="12193986" cy="169542"/>
          </a:xfrm>
          <a:custGeom>
            <a:avLst/>
            <a:gdLst/>
            <a:ahLst/>
            <a:cxnLst/>
            <a:rect l="l" t="t" r="r" b="b"/>
            <a:pathLst>
              <a:path w="8181340" h="6858000">
                <a:moveTo>
                  <a:pt x="0" y="6858000"/>
                </a:moveTo>
                <a:lnTo>
                  <a:pt x="8180832" y="6858000"/>
                </a:lnTo>
                <a:lnTo>
                  <a:pt x="818083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8BD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1" name="object 11">
            <a:extLst>
              <a:ext uri="{FF2B5EF4-FFF2-40B4-BE49-F238E27FC236}">
                <a16:creationId xmlns:a16="http://schemas.microsoft.com/office/drawing/2014/main" id="{2C555D30-EB45-4074-94E2-4C5D9171E5E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157" y="62671"/>
            <a:ext cx="1443227" cy="527303"/>
          </a:xfrm>
          <a:prstGeom prst="rect">
            <a:avLst/>
          </a:prstGeom>
        </p:spPr>
      </p:pic>
      <p:pic>
        <p:nvPicPr>
          <p:cNvPr id="72" name="object 13">
            <a:extLst>
              <a:ext uri="{FF2B5EF4-FFF2-40B4-BE49-F238E27FC236}">
                <a16:creationId xmlns:a16="http://schemas.microsoft.com/office/drawing/2014/main" id="{DD307268-9627-4E13-8861-BEDB3E533CF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7572" y="56393"/>
            <a:ext cx="435867" cy="412148"/>
          </a:xfrm>
          <a:prstGeom prst="rect">
            <a:avLst/>
          </a:prstGeom>
        </p:spPr>
      </p:pic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000EF959-A453-4601-92E6-3BC6537A33AF}"/>
              </a:ext>
            </a:extLst>
          </p:cNvPr>
          <p:cNvSpPr/>
          <p:nvPr/>
        </p:nvSpPr>
        <p:spPr>
          <a:xfrm>
            <a:off x="2083439" y="89403"/>
            <a:ext cx="1754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Городской проект «Ресурсная школа»</a:t>
            </a: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A0FCE2-C102-4E97-955F-C69599504A5C}"/>
              </a:ext>
            </a:extLst>
          </p:cNvPr>
          <p:cNvSpPr txBox="1"/>
          <p:nvPr/>
        </p:nvSpPr>
        <p:spPr>
          <a:xfrm>
            <a:off x="290622" y="669052"/>
            <a:ext cx="9996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all" spc="8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ЧЕК-ЛИСТ ОЦЕНКИ ВЫПОЛНЕНИЙ РЕКОМЕНДАЦИЙ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all" spc="8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ЦПМПК города МОСКВЫ ПО СОЗДАНИЮ СПЕЦИАЛЬНЫХ УСЛОВИЙ обучения</a:t>
            </a:r>
          </a:p>
        </p:txBody>
      </p:sp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id="{307454F5-D377-40E4-AA59-061E265DCBA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7157" y="2057399"/>
          <a:ext cx="11663843" cy="454086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{3B4B98B0-60AC-42C2-AFA5-B58CD77FA1E5}</a:tableStyleId>
              </a:tblPr>
              <a:tblGrid>
                <a:gridCol w="574757">
                  <a:extLst>
                    <a:ext uri="{9D8B030D-6E8A-4147-A177-3AD203B41FA5}">
                      <a16:colId xmlns:a16="http://schemas.microsoft.com/office/drawing/2014/main" val="1334919483"/>
                    </a:ext>
                  </a:extLst>
                </a:gridCol>
                <a:gridCol w="9203242">
                  <a:extLst>
                    <a:ext uri="{9D8B030D-6E8A-4147-A177-3AD203B41FA5}">
                      <a16:colId xmlns:a16="http://schemas.microsoft.com/office/drawing/2014/main" val="3759006290"/>
                    </a:ext>
                  </a:extLst>
                </a:gridCol>
                <a:gridCol w="1885844">
                  <a:extLst>
                    <a:ext uri="{9D8B030D-6E8A-4147-A177-3AD203B41FA5}">
                      <a16:colId xmlns:a16="http://schemas.microsoft.com/office/drawing/2014/main" val="3239319637"/>
                    </a:ext>
                  </a:extLst>
                </a:gridCol>
              </a:tblGrid>
              <a:tr h="341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п</a:t>
                      </a:r>
                      <a:r>
                        <a:rPr lang="en-US" sz="12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</a:t>
                      </a: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КОНТРОЛИРУЕМЫЕ ПАРАМЕТРЫ</a:t>
                      </a: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РЕЗУЛЬТАТ </a:t>
                      </a: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858590"/>
                  </a:ext>
                </a:extLst>
              </a:tr>
              <a:tr h="164349">
                <a:tc gridSpan="3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956096"/>
                  </a:ext>
                </a:extLst>
              </a:tr>
              <a:tr h="169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адаптированной программы, разработанной в соответствии с заключением ЦПМПК г. Москвы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+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/-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020197"/>
                  </a:ext>
                </a:extLst>
              </a:tr>
              <a:tr h="195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содержательном разделе АООП представлено содержание обязательных коррекционных курсов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+</a:t>
                      </a:r>
                      <a:r>
                        <a:rPr kumimoji="0" lang="en-US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/-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921494"/>
                  </a:ext>
                </a:extLst>
              </a:tr>
              <a:tr h="341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содержательном разделе АООП представлена рабочая программа воспитания, составленная с учётом особенностей нозологической группы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+</a:t>
                      </a:r>
                      <a:r>
                        <a:rPr kumimoji="0" lang="en-US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/-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602945"/>
                  </a:ext>
                </a:extLst>
              </a:tr>
              <a:tr h="195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учебном плане АООП представлена коррекционно-развивающая область</a:t>
                      </a:r>
                      <a:endParaRPr kumimoji="0" lang="ru-RU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+</a:t>
                      </a:r>
                      <a:r>
                        <a:rPr kumimoji="0" lang="en-US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/-</a:t>
                      </a:r>
                      <a:endParaRPr kumimoji="0" lang="ru-RU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976258"/>
                  </a:ext>
                </a:extLst>
              </a:tr>
              <a:tr h="373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учебном плане не менее 5 часов внеурочной деятельности отведено на реализацию коррекционных курсов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(коррекционно-развивающих занятий)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+</a:t>
                      </a:r>
                      <a:r>
                        <a:rPr kumimoji="0" lang="en-US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/-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401142"/>
                  </a:ext>
                </a:extLst>
              </a:tr>
              <a:tr h="1489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Коррекционно-развивающие занятия реализуют специалисты, указанные в заключении ЦПМПК г. Москвы:</a:t>
                      </a:r>
                    </a:p>
                    <a:p>
                      <a:pPr marL="182563" lvl="0" indent="-182563" defTabSz="18256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педагог-психолог</a:t>
                      </a:r>
                    </a:p>
                    <a:p>
                      <a:pPr marL="182563" lvl="0" indent="-182563" defTabSz="179388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учитель-логопед</a:t>
                      </a:r>
                    </a:p>
                    <a:p>
                      <a:pPr marL="182563" lvl="0" indent="-182563" defTabSz="18256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учитель-дефектолог (если предусмотрен программой)</a:t>
                      </a:r>
                    </a:p>
                    <a:p>
                      <a:pPr marL="182563" lvl="0" indent="-182563" defTabSz="18256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олигофренопедагог</a:t>
                      </a:r>
                    </a:p>
                    <a:p>
                      <a:pPr marL="182563" lvl="0" indent="-182563" defTabSz="18256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тифлопедагог</a:t>
                      </a:r>
                    </a:p>
                    <a:p>
                      <a:pPr marL="182563" lvl="0" indent="-182563" defTabSz="18256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сурдопедагог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тьютор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ассистент (помощник)</a:t>
                      </a: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kumimoji="0" lang="ru-RU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+</a:t>
                      </a:r>
                      <a:r>
                        <a:rPr kumimoji="0" lang="en-US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/-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87341"/>
                  </a:ext>
                </a:extLst>
              </a:tr>
              <a:tr h="165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Спроектирован ИОМ</a:t>
                      </a: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+</a:t>
                      </a:r>
                      <a:r>
                        <a:rPr kumimoji="0" lang="en-US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/-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064391"/>
                  </a:ext>
                </a:extLst>
              </a:tr>
              <a:tr h="165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Разработано индивидуальное расписание</a:t>
                      </a: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r>
                        <a:rPr kumimoji="0" lang="en-US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/-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489602"/>
                  </a:ext>
                </a:extLst>
              </a:tr>
              <a:tr h="180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Закреплены специалисты (учитель-логопед, учитель-дефектолог, педагог-психолог, тьютор) </a:t>
                      </a: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+</a:t>
                      </a:r>
                      <a:r>
                        <a:rPr kumimoji="0" lang="en-US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/-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286316"/>
                  </a:ext>
                </a:extLst>
              </a:tr>
              <a:tr h="164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Утвержден ИОМ</a:t>
                      </a: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+</a:t>
                      </a:r>
                      <a:r>
                        <a:rPr kumimoji="0" lang="en-US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/-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030323"/>
                  </a:ext>
                </a:extLst>
              </a:tr>
              <a:tr h="319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 ИОМ ознакомлены родители обучающегося с ОВЗ</a:t>
                      </a: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+</a:t>
                      </a:r>
                      <a:r>
                        <a:rPr kumimoji="0" lang="en-US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/-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2" marR="43232" marT="0" marB="0"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958670"/>
                  </a:ext>
                </a:extLst>
              </a:tr>
            </a:tbl>
          </a:graphicData>
        </a:graphic>
      </p:graphicFrame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4838722-F067-45CD-8860-51622AE87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543162"/>
            <a:ext cx="1371600" cy="1359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object 2">
            <a:extLst>
              <a:ext uri="{FF2B5EF4-FFF2-40B4-BE49-F238E27FC236}">
                <a16:creationId xmlns:a16="http://schemas.microsoft.com/office/drawing/2014/main" id="{8ED98E8D-3D37-4806-A0BC-40F1A94E8D33}"/>
              </a:ext>
            </a:extLst>
          </p:cNvPr>
          <p:cNvSpPr txBox="1"/>
          <p:nvPr/>
        </p:nvSpPr>
        <p:spPr>
          <a:xfrm>
            <a:off x="11826444" y="72517"/>
            <a:ext cx="1250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8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54528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3">
            <a:extLst>
              <a:ext uri="{FF2B5EF4-FFF2-40B4-BE49-F238E27FC236}">
                <a16:creationId xmlns:a16="http://schemas.microsoft.com/office/drawing/2014/main" id="{8006F03C-E94C-40D8-9614-4AEC052CDE49}"/>
              </a:ext>
            </a:extLst>
          </p:cNvPr>
          <p:cNvSpPr/>
          <p:nvPr/>
        </p:nvSpPr>
        <p:spPr>
          <a:xfrm>
            <a:off x="-5325" y="6688458"/>
            <a:ext cx="12193986" cy="169542"/>
          </a:xfrm>
          <a:custGeom>
            <a:avLst/>
            <a:gdLst/>
            <a:ahLst/>
            <a:cxnLst/>
            <a:rect l="l" t="t" r="r" b="b"/>
            <a:pathLst>
              <a:path w="8181340" h="6858000">
                <a:moveTo>
                  <a:pt x="0" y="6858000"/>
                </a:moveTo>
                <a:lnTo>
                  <a:pt x="8180832" y="6858000"/>
                </a:lnTo>
                <a:lnTo>
                  <a:pt x="818083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8BD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1" name="object 11">
            <a:extLst>
              <a:ext uri="{FF2B5EF4-FFF2-40B4-BE49-F238E27FC236}">
                <a16:creationId xmlns:a16="http://schemas.microsoft.com/office/drawing/2014/main" id="{2C555D30-EB45-4074-94E2-4C5D9171E5E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157" y="62671"/>
            <a:ext cx="1443227" cy="527303"/>
          </a:xfrm>
          <a:prstGeom prst="rect">
            <a:avLst/>
          </a:prstGeom>
        </p:spPr>
      </p:pic>
      <p:pic>
        <p:nvPicPr>
          <p:cNvPr id="72" name="object 13">
            <a:extLst>
              <a:ext uri="{FF2B5EF4-FFF2-40B4-BE49-F238E27FC236}">
                <a16:creationId xmlns:a16="http://schemas.microsoft.com/office/drawing/2014/main" id="{DD307268-9627-4E13-8861-BEDB3E533CF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7572" y="56393"/>
            <a:ext cx="435867" cy="412148"/>
          </a:xfrm>
          <a:prstGeom prst="rect">
            <a:avLst/>
          </a:prstGeom>
        </p:spPr>
      </p:pic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000EF959-A453-4601-92E6-3BC6537A33AF}"/>
              </a:ext>
            </a:extLst>
          </p:cNvPr>
          <p:cNvSpPr/>
          <p:nvPr/>
        </p:nvSpPr>
        <p:spPr>
          <a:xfrm>
            <a:off x="2083439" y="89403"/>
            <a:ext cx="1754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Городской проект «Ресурсная школа»</a:t>
            </a: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A0FCE2-C102-4E97-955F-C69599504A5C}"/>
              </a:ext>
            </a:extLst>
          </p:cNvPr>
          <p:cNvSpPr txBox="1"/>
          <p:nvPr/>
        </p:nvSpPr>
        <p:spPr>
          <a:xfrm>
            <a:off x="304800" y="836985"/>
            <a:ext cx="1150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all" spc="8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ИНДИВИДУАЛЬНЫЙ ОБРАЗОВАТЕЛЬНЫЙ МАРШРУТ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3CB079-64BD-477A-BDBD-3081CFCE7EC8}"/>
              </a:ext>
            </a:extLst>
          </p:cNvPr>
          <p:cNvSpPr/>
          <p:nvPr/>
        </p:nvSpPr>
        <p:spPr>
          <a:xfrm>
            <a:off x="385521" y="1602216"/>
            <a:ext cx="114264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400"/>
              <a:buFont typeface="Arial"/>
              <a:buNone/>
              <a:tabLst/>
              <a:defRPr/>
            </a:pPr>
            <a:r>
              <a:rPr kumimoji="0" lang="ru-RU" sz="1600" b="1" i="0" u="none" strike="noStrike" kern="1200" cap="none" spc="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ИНДИВИДУАЛЬНЫЙ ОБРАЗОВАТЕЛЬНЫЙ МАРШРУТ </a:t>
            </a:r>
            <a:r>
              <a:rPr kumimoji="0" lang="ru-RU" sz="1600" b="0" i="0" u="none" strike="noStrike" kern="1200" cap="none" spc="80" normalizeH="0" baseline="0" noProof="0" dirty="0">
                <a:ln>
                  <a:noFill/>
                </a:ln>
                <a:solidFill>
                  <a:srgbClr val="41689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это документ, который описывает систему комплексного психолого-педагогического сопровождения обучающегося с ограниченными возможностями здоровья.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64D464-3B84-4959-8573-12D43B0F2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393" y="2831217"/>
            <a:ext cx="1370610" cy="13159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0501F95-EF5B-4D73-8DB8-13C1B54B22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1393" y="4404898"/>
            <a:ext cx="1308688" cy="1300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49F7A9-7853-477E-A194-93B6150FBE7A}"/>
              </a:ext>
            </a:extLst>
          </p:cNvPr>
          <p:cNvSpPr txBox="1"/>
          <p:nvPr/>
        </p:nvSpPr>
        <p:spPr>
          <a:xfrm>
            <a:off x="9446217" y="5124834"/>
            <a:ext cx="25101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Стандарт деятельности психолого-педагогических служб в системе образования города Москвы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(утв. Приказом ДОНМ № 666 от 15.08.2022 г.)</a:t>
            </a:r>
          </a:p>
        </p:txBody>
      </p:sp>
      <p:sp>
        <p:nvSpPr>
          <p:cNvPr id="17" name="Прямоугольник: скругленные углы 4">
            <a:extLst>
              <a:ext uri="{FF2B5EF4-FFF2-40B4-BE49-F238E27FC236}">
                <a16:creationId xmlns:a16="http://schemas.microsoft.com/office/drawing/2014/main" id="{51A50E13-9ACF-4A2B-9F92-80F33AE5B8C8}"/>
              </a:ext>
            </a:extLst>
          </p:cNvPr>
          <p:cNvSpPr txBox="1"/>
          <p:nvPr/>
        </p:nvSpPr>
        <p:spPr>
          <a:xfrm>
            <a:off x="471544" y="2846382"/>
            <a:ext cx="7512186" cy="8640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EC18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sz="2000" b="0" i="0" u="none" strike="noStrike" kern="1200" cap="none" spc="8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РАЗРАБАТЫВАЕТСЯ: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89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учетом индивидуальных возможностей и особых образовательных потребностей обучающегося</a:t>
            </a:r>
          </a:p>
          <a:p>
            <a:pPr marL="0" marR="0" lvl="0" indent="0" algn="l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4">
            <a:extLst>
              <a:ext uri="{FF2B5EF4-FFF2-40B4-BE49-F238E27FC236}">
                <a16:creationId xmlns:a16="http://schemas.microsoft.com/office/drawing/2014/main" id="{3361FFAD-2069-42A7-98C9-D4173093C394}"/>
              </a:ext>
            </a:extLst>
          </p:cNvPr>
          <p:cNvSpPr txBox="1"/>
          <p:nvPr/>
        </p:nvSpPr>
        <p:spPr>
          <a:xfrm>
            <a:off x="457200" y="4214107"/>
            <a:ext cx="7512186" cy="150089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8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ВКЛЮЧАЕТ В СЕБЯ: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перечень предоставляемых специальных условий обучения для получения образования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индивидуальные приемы и формы организации обучения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содержание психолого-педагогической и специальной поддержки</a:t>
            </a:r>
          </a:p>
          <a:p>
            <a:pPr marL="0" marR="0" lvl="0" indent="0" algn="l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9ED19-D6FA-4B07-B49D-B1278756B26F}"/>
              </a:ext>
            </a:extLst>
          </p:cNvPr>
          <p:cNvSpPr txBox="1"/>
          <p:nvPr/>
        </p:nvSpPr>
        <p:spPr>
          <a:xfrm>
            <a:off x="9492003" y="3506221"/>
            <a:ext cx="24643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l">
              <a:defRPr sz="8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Стандарт деятельности государственных ОО, подведомственных ДОНМ города Москвы, по созданию специальных условий для получения образования обучающихся с ОВЗ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(утв. Приказом ДОНМ № 682 от 12.11.2021 г.)</a:t>
            </a: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32004796-D703-46AD-9A1B-3876E4D3192F}"/>
              </a:ext>
            </a:extLst>
          </p:cNvPr>
          <p:cNvSpPr txBox="1"/>
          <p:nvPr/>
        </p:nvSpPr>
        <p:spPr>
          <a:xfrm>
            <a:off x="11826444" y="72517"/>
            <a:ext cx="1250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9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378215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3">
            <a:extLst>
              <a:ext uri="{FF2B5EF4-FFF2-40B4-BE49-F238E27FC236}">
                <a16:creationId xmlns:a16="http://schemas.microsoft.com/office/drawing/2014/main" id="{8006F03C-E94C-40D8-9614-4AEC052CDE49}"/>
              </a:ext>
            </a:extLst>
          </p:cNvPr>
          <p:cNvSpPr/>
          <p:nvPr/>
        </p:nvSpPr>
        <p:spPr>
          <a:xfrm>
            <a:off x="-5325" y="6688458"/>
            <a:ext cx="12193986" cy="169542"/>
          </a:xfrm>
          <a:custGeom>
            <a:avLst/>
            <a:gdLst/>
            <a:ahLst/>
            <a:cxnLst/>
            <a:rect l="l" t="t" r="r" b="b"/>
            <a:pathLst>
              <a:path w="8181340" h="6858000">
                <a:moveTo>
                  <a:pt x="0" y="6858000"/>
                </a:moveTo>
                <a:lnTo>
                  <a:pt x="8180832" y="6858000"/>
                </a:lnTo>
                <a:lnTo>
                  <a:pt x="818083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8BD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1" name="object 11">
            <a:extLst>
              <a:ext uri="{FF2B5EF4-FFF2-40B4-BE49-F238E27FC236}">
                <a16:creationId xmlns:a16="http://schemas.microsoft.com/office/drawing/2014/main" id="{2C555D30-EB45-4074-94E2-4C5D9171E5E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157" y="62671"/>
            <a:ext cx="1443227" cy="527303"/>
          </a:xfrm>
          <a:prstGeom prst="rect">
            <a:avLst/>
          </a:prstGeom>
        </p:spPr>
      </p:pic>
      <p:pic>
        <p:nvPicPr>
          <p:cNvPr id="72" name="object 13">
            <a:extLst>
              <a:ext uri="{FF2B5EF4-FFF2-40B4-BE49-F238E27FC236}">
                <a16:creationId xmlns:a16="http://schemas.microsoft.com/office/drawing/2014/main" id="{DD307268-9627-4E13-8861-BEDB3E533CF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7572" y="56393"/>
            <a:ext cx="435867" cy="412148"/>
          </a:xfrm>
          <a:prstGeom prst="rect">
            <a:avLst/>
          </a:prstGeom>
        </p:spPr>
      </p:pic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000EF959-A453-4601-92E6-3BC6537A33AF}"/>
              </a:ext>
            </a:extLst>
          </p:cNvPr>
          <p:cNvSpPr/>
          <p:nvPr/>
        </p:nvSpPr>
        <p:spPr>
          <a:xfrm>
            <a:off x="2083439" y="89403"/>
            <a:ext cx="1754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Городской проект «Ресурсная школа»</a:t>
            </a: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A0FCE2-C102-4E97-955F-C69599504A5C}"/>
              </a:ext>
            </a:extLst>
          </p:cNvPr>
          <p:cNvSpPr txBox="1"/>
          <p:nvPr/>
        </p:nvSpPr>
        <p:spPr>
          <a:xfrm>
            <a:off x="586568" y="641202"/>
            <a:ext cx="113768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all" spc="8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Алгоритм деятельности междисциплинарной команды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all" spc="8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разработке и реализации индивидуального образовательного маршрута обучающегося с ОВЗ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B757A3D-E4B5-4986-89E6-F956AB75224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8600" y="1730793"/>
          <a:ext cx="11582399" cy="481393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01977737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3104412852"/>
                    </a:ext>
                  </a:extLst>
                </a:gridCol>
                <a:gridCol w="4800599">
                  <a:extLst>
                    <a:ext uri="{9D8B030D-6E8A-4147-A177-3AD203B41FA5}">
                      <a16:colId xmlns:a16="http://schemas.microsoft.com/office/drawing/2014/main" val="3492048384"/>
                    </a:ext>
                  </a:extLst>
                </a:gridCol>
              </a:tblGrid>
              <a:tr h="243639">
                <a:tc>
                  <a:txBody>
                    <a:bodyPr/>
                    <a:lstStyle/>
                    <a:p>
                      <a:pPr marL="0" algn="ctr" defTabSz="60963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63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Содержание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63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Ответственный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762761"/>
                  </a:ext>
                </a:extLst>
              </a:tr>
              <a:tr h="42527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Шаг 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Встреча с родителями обучающегося с ОВЗ для уточнения запроса семьи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Заместитель директора по воспитанию / председатель </a:t>
                      </a:r>
                      <a:r>
                        <a:rPr lang="ru-R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ППк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Руководитель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СППиСС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147477"/>
                  </a:ext>
                </a:extLst>
              </a:tr>
              <a:tr h="695486">
                <a:tc>
                  <a:txBody>
                    <a:bodyPr/>
                    <a:lstStyle/>
                    <a:p>
                      <a:pPr marL="0" marR="0" lvl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Шаг 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Анализ документов обучающегося: заключение ЦПМПК г. Москвы, индивидуальная программа реабилитации или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абилитации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инвалида (при наличии)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Уточнение ресурсов школы: материально-техническая база, кадры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Заместитель директора по воспитанию / председатель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ППк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Руководитель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СППиСС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712568"/>
                  </a:ext>
                </a:extLst>
              </a:tr>
              <a:tr h="695486">
                <a:tc>
                  <a:txBody>
                    <a:bodyPr/>
                    <a:lstStyle/>
                    <a:p>
                      <a:pPr marL="0" marR="0" lvl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Шаг 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Заседание психолого-педагогического консилиума: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−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диагностика обучающегося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−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регламент психолого-педагогического сопровождения ребенка и его семьи: специалисты, кратность занятий, сроки контроля</a:t>
                      </a:r>
                    </a:p>
                  </a:txBody>
                  <a:tcPr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Заместитель директора по воспитанию / председатель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ППк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Руководитель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СППиСС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Члены ППк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608274"/>
                  </a:ext>
                </a:extLst>
              </a:tr>
              <a:tr h="695486">
                <a:tc>
                  <a:txBody>
                    <a:bodyPr/>
                    <a:lstStyle/>
                    <a:p>
                      <a:pPr marL="0" marR="0" lvl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Шаг 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Проектирование индивидуального образовательного маршрута, индивидуального расписания коррекционно-развивающей работы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Заместитель директора по воспитанию / председатель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ППк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Заместитель директора по содержанию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Члены ППк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Классный руководитель (воспитатель)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544412"/>
                  </a:ext>
                </a:extLst>
              </a:tr>
              <a:tr h="425270">
                <a:tc>
                  <a:txBody>
                    <a:bodyPr/>
                    <a:lstStyle/>
                    <a:p>
                      <a:pPr marL="0" marR="0" lvl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Шаг 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Реализация индивидуального образовательного маршрута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Руководитель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СППиСС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Специалисты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СППиСС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Учителя (воспитатели)</a:t>
                      </a:r>
                    </a:p>
                  </a:txBody>
                  <a:tcPr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345940"/>
                  </a:ext>
                </a:extLst>
              </a:tr>
              <a:tr h="425270">
                <a:tc>
                  <a:txBody>
                    <a:bodyPr/>
                    <a:lstStyle/>
                    <a:p>
                      <a:pPr marL="0" marR="0" lvl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Шаг 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Контроль за реализацией ИОМ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Заместитель директора по воспитанию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Заместитель директора по качеству</a:t>
                      </a:r>
                    </a:p>
                  </a:txBody>
                  <a:tcPr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889493"/>
                  </a:ext>
                </a:extLst>
              </a:tr>
              <a:tr h="425270">
                <a:tc>
                  <a:txBody>
                    <a:bodyPr/>
                    <a:lstStyle/>
                    <a:p>
                      <a:pPr marL="0" marR="0" lvl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Шаг 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Контроль за выполнением рекомендаций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ППк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заключения ЦПМПК г. Москвы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Заместитель директора по воспитанию / председатель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ППк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Члены ППк</a:t>
                      </a:r>
                    </a:p>
                  </a:txBody>
                  <a:tcPr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707740"/>
                  </a:ext>
                </a:extLst>
              </a:tr>
            </a:tbl>
          </a:graphicData>
        </a:graphic>
      </p:graphicFrame>
      <p:sp>
        <p:nvSpPr>
          <p:cNvPr id="28" name="object 2">
            <a:extLst>
              <a:ext uri="{FF2B5EF4-FFF2-40B4-BE49-F238E27FC236}">
                <a16:creationId xmlns:a16="http://schemas.microsoft.com/office/drawing/2014/main" id="{E01F7B93-F046-4D5A-990E-A11815E44A8E}"/>
              </a:ext>
            </a:extLst>
          </p:cNvPr>
          <p:cNvSpPr txBox="1"/>
          <p:nvPr/>
        </p:nvSpPr>
        <p:spPr>
          <a:xfrm>
            <a:off x="11826444" y="72517"/>
            <a:ext cx="21839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10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189488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1580</Words>
  <Application>Microsoft Office PowerPoint</Application>
  <PresentationFormat>Широкоэкранный</PresentationFormat>
  <Paragraphs>262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Microsoft Sans Serif</vt:lpstr>
      <vt:lpstr>Symbol</vt:lpstr>
      <vt:lpstr>Тема Office</vt:lpstr>
      <vt:lpstr>2_Office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Чабановская Елена Сергеевна</dc:creator>
  <cp:lastModifiedBy>Чабановская Елена Сергеевна</cp:lastModifiedBy>
  <cp:revision>3</cp:revision>
  <dcterms:created xsi:type="dcterms:W3CDTF">2024-09-26T13:08:47Z</dcterms:created>
  <dcterms:modified xsi:type="dcterms:W3CDTF">2024-09-27T06:58:05Z</dcterms:modified>
</cp:coreProperties>
</file>