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1024" r:id="rId4"/>
    <p:sldId id="1025" r:id="rId5"/>
    <p:sldId id="1026" r:id="rId6"/>
    <p:sldId id="1030" r:id="rId7"/>
    <p:sldId id="1027" r:id="rId8"/>
    <p:sldId id="1028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9" autoAdjust="0"/>
    <p:restoredTop sz="94670"/>
  </p:normalViewPr>
  <p:slideViewPr>
    <p:cSldViewPr snapToGrid="0">
      <p:cViewPr varScale="1">
        <p:scale>
          <a:sx n="105" d="100"/>
          <a:sy n="105" d="100"/>
        </p:scale>
        <p:origin x="7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55B5F-3D78-4BEA-8101-DDE19171433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50879-A0A2-436F-A872-B732ECC2D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0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50879-A0A2-436F-A872-B732ECC2D0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4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27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8D3F3-4396-4EB7-9079-F13005AE794A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8027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863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27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8D3F3-4396-4EB7-9079-F13005AE794A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8027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462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27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8D3F3-4396-4EB7-9079-F13005AE794A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8027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574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27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8D3F3-4396-4EB7-9079-F13005AE794A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8027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933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27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8D3F3-4396-4EB7-9079-F13005AE794A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8027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089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027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8D3F3-4396-4EB7-9079-F13005AE794A}" type="slidenum">
              <a:rPr kumimoji="0" lang="ru-RU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8027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333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9ACAB-BF9A-4325-99C3-899184D41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A55CF3-1B78-4617-8DDF-49EAD6E0E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2590BC-4574-4061-A46B-95F8C13A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CCE76-F14C-4388-AFE1-BA59F71F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410BD0-A15A-4DE0-887F-B821B338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8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3055D-C9AA-41A1-A41A-4798827B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996BC8-13C0-44C7-80E8-FFA3F5AD4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4C4496-12F4-4327-AECF-7DDBF0AA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8C76A-BD69-469D-B13D-B6C46B13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A0EE46-6827-4B28-B7F7-466BE2DE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0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DFF2C-E339-459E-889C-4EB0FF744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660689-CD95-4650-B907-5C20C2CB8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BC878-4D68-44EE-BA24-A08C8E03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95693-387B-4B34-B58A-B210C7EC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AC754-2D77-4EB2-9871-8C956CE8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2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295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8496A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37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295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8496A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02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295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67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295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67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28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00EA5-83A6-441C-A706-415E81DA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496741-6442-42EE-8BE5-A1C5DB21B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7A04A-E674-4D84-AB82-6FD6FAA88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3329C-7E63-4380-A684-A4B0A5E0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C9776-72CD-4132-8111-D426C999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6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B274C-451C-491C-87B1-51617544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DE03D-B832-49BF-874D-92CF5E1AB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51832-2F4A-41C0-82B6-5EECC2A26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29BE6-F9F3-4A4A-96D0-ADFD453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8ABAC-FF36-4180-BE05-13CDF2DA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5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4A7F5-2F5B-4C3D-A432-89B13D9F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D608AA-7CA6-4D8C-A8DA-FD1737A6D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F247D0-94F0-451B-BFA2-EFEC410E3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B7E973-2744-4A5B-A274-D1FEDB81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0293F3-4F24-4080-BA99-5572D593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427846-7915-42C0-A6B7-960C3362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3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AF4DD-31DE-492F-BBCC-84DE5BB2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9E5C0-65BC-4743-BF7A-CA68ADFC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75F923-DBBD-426F-B39D-58EFDFCA1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D40C8C-6DE0-431D-AAB3-EE4A1EF7A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0487E2-3C16-41B9-AC20-3F2705D31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6CCB63-7F09-414A-AE09-68986C271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3B9ED4-31F0-45CB-9C3A-70728838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06EB37-4A42-455C-B037-1C9950EE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8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949EC-81E7-46E6-BBC3-5612C836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39DDE2-62CD-4526-92D1-A4682697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0F8DBD-1CD6-4ACA-8D98-2BBC32C3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C3EBFD-03BF-45A8-BE94-5579D7FC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4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AE430E-EB9E-443B-9A99-40B41425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F161F8-74E0-4549-B78A-8F97102D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41FEA0-5CE7-48F3-AE6C-1B11B5ED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9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F7DDE-7AAA-4ADA-831D-54276ED8C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EB94A-E990-4A52-8F5B-67041257F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59EBDD-3899-45A0-BE96-73BACA399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61E935-4E4F-433E-8513-3C45B1CC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A2ADF2-752B-49B6-AB2B-46C21198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CA4D69-DA88-44EC-9B2E-D756A6BB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8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5E135-CAD1-40B1-BADB-25ED687C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8FE947-B0F4-471F-801F-A3F086807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881E1-EC67-40EA-982B-6CDEBD729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2A94BC-E8D4-4A60-A393-53C553F9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C04D-4A0F-48FB-A360-22442273C50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E0FD02-105E-4063-896D-2A706932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F97CB-33DD-417F-B0A6-91234986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6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F4463-542C-4295-89AB-E505616A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AAF280-FF16-4BEC-A9D4-B659D64E2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94073-83F5-4F69-8D70-B9F3E6568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4C04D-4A0F-48FB-A360-22442273C50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7F76C-E9ED-4CFE-A135-3A69B86C0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EA04A-08A9-490D-8860-E1CA76DCD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892B-3FE9-494F-9942-41CFA50F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0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556" y="311912"/>
            <a:ext cx="11109960" cy="406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295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9600" y="1177430"/>
            <a:ext cx="6099175" cy="1978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8496A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40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5">
            <a:extLst>
              <a:ext uri="{FF2B5EF4-FFF2-40B4-BE49-F238E27FC236}">
                <a16:creationId xmlns:a16="http://schemas.microsoft.com/office/drawing/2014/main" id="{D7E6EBD4-018E-4782-BF00-CDD32B3F9C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683" y="621530"/>
            <a:ext cx="4011295" cy="5796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DAE942FB-9EAF-4604-A0AC-DF5299D50AA3}"/>
              </a:ext>
            </a:extLst>
          </p:cNvPr>
          <p:cNvSpPr/>
          <p:nvPr/>
        </p:nvSpPr>
        <p:spPr>
          <a:xfrm>
            <a:off x="4007612" y="621530"/>
            <a:ext cx="8184388" cy="5796880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4661471" y="1166738"/>
            <a:ext cx="7383400" cy="241540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Типичные ошибки, допускаемые образовательными организациями при разработке учебных планов </a:t>
            </a:r>
          </a:p>
        </p:txBody>
      </p:sp>
      <p:pic>
        <p:nvPicPr>
          <p:cNvPr id="14" name="object 6">
            <a:extLst>
              <a:ext uri="{FF2B5EF4-FFF2-40B4-BE49-F238E27FC236}">
                <a16:creationId xmlns:a16="http://schemas.microsoft.com/office/drawing/2014/main" id="{2C41B838-FA26-44A8-AA79-CE7B39B5DF5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334000"/>
            <a:ext cx="554736" cy="554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object 11">
            <a:extLst>
              <a:ext uri="{FF2B5EF4-FFF2-40B4-BE49-F238E27FC236}">
                <a16:creationId xmlns:a16="http://schemas.microsoft.com/office/drawing/2014/main" id="{6672E7B8-E362-4898-BD1B-03C7E5DCAD6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331" y="6685"/>
            <a:ext cx="1443227" cy="527303"/>
          </a:xfrm>
          <a:prstGeom prst="rect">
            <a:avLst/>
          </a:prstGeom>
          <a:effectLst/>
        </p:spPr>
      </p:pic>
      <p:pic>
        <p:nvPicPr>
          <p:cNvPr id="16" name="object 13">
            <a:extLst>
              <a:ext uri="{FF2B5EF4-FFF2-40B4-BE49-F238E27FC236}">
                <a16:creationId xmlns:a16="http://schemas.microsoft.com/office/drawing/2014/main" id="{A6C3795D-B297-4118-A3D3-C57F6A7885B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2616ECC-66EB-4D30-92C6-65F17D5344D0}"/>
              </a:ext>
            </a:extLst>
          </p:cNvPr>
          <p:cNvSpPr/>
          <p:nvPr/>
        </p:nvSpPr>
        <p:spPr>
          <a:xfrm>
            <a:off x="2083439" y="79862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0784524-835B-45E1-947B-0CF4EBDA6F11}"/>
              </a:ext>
            </a:extLst>
          </p:cNvPr>
          <p:cNvSpPr/>
          <p:nvPr/>
        </p:nvSpPr>
        <p:spPr>
          <a:xfrm>
            <a:off x="5202936" y="4372355"/>
            <a:ext cx="6300470" cy="26034"/>
          </a:xfrm>
          <a:custGeom>
            <a:avLst/>
            <a:gdLst/>
            <a:ahLst/>
            <a:cxnLst/>
            <a:rect l="l" t="t" r="r" b="b"/>
            <a:pathLst>
              <a:path w="6300470" h="26035">
                <a:moveTo>
                  <a:pt x="6300216" y="0"/>
                </a:moveTo>
                <a:lnTo>
                  <a:pt x="0" y="0"/>
                </a:lnTo>
                <a:lnTo>
                  <a:pt x="0" y="25908"/>
                </a:lnTo>
                <a:lnTo>
                  <a:pt x="6300216" y="25908"/>
                </a:lnTo>
                <a:lnTo>
                  <a:pt x="6300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75" y="318169"/>
            <a:ext cx="10872469" cy="459484"/>
          </a:xfrm>
          <a:prstGeom prst="rect">
            <a:avLst/>
          </a:prstGeom>
        </p:spPr>
        <p:txBody>
          <a:bodyPr vert="horz" wrap="square" lIns="0" tIns="89280" rIns="0" bIns="0" rtlCol="0">
            <a:spAutoFit/>
          </a:bodyPr>
          <a:lstStyle/>
          <a:p>
            <a:pPr marL="59055" algn="ctr">
              <a:lnSpc>
                <a:spcPct val="100000"/>
              </a:lnSpc>
              <a:spcBef>
                <a:spcPts val="105"/>
              </a:spcBef>
            </a:pPr>
            <a:r>
              <a:rPr lang="ru-RU" sz="2400" b="0" kern="1200" spc="8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учебного плана</a:t>
            </a:r>
            <a:endParaRPr sz="2400" b="0" kern="1200" spc="8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object 11">
            <a:extLst>
              <a:ext uri="{FF2B5EF4-FFF2-40B4-BE49-F238E27FC236}">
                <a16:creationId xmlns:a16="http://schemas.microsoft.com/office/drawing/2014/main" id="{6FF1DE42-D627-49CB-8015-296E04FEAF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31" y="6685"/>
            <a:ext cx="1443227" cy="527303"/>
          </a:xfrm>
          <a:prstGeom prst="rect">
            <a:avLst/>
          </a:prstGeom>
          <a:effectLst/>
        </p:spPr>
      </p:pic>
      <p:pic>
        <p:nvPicPr>
          <p:cNvPr id="15" name="object 13">
            <a:extLst>
              <a:ext uri="{FF2B5EF4-FFF2-40B4-BE49-F238E27FC236}">
                <a16:creationId xmlns:a16="http://schemas.microsoft.com/office/drawing/2014/main" id="{5311C38D-A8CD-4B67-BEFE-7E5997F8D9A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0CBB7B-4E55-425F-96B2-1314A5E0ADA0}"/>
              </a:ext>
            </a:extLst>
          </p:cNvPr>
          <p:cNvSpPr/>
          <p:nvPr/>
        </p:nvSpPr>
        <p:spPr>
          <a:xfrm>
            <a:off x="2083439" y="79862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8887D45-1960-4461-8BD1-A0BD857A85BF}"/>
              </a:ext>
            </a:extLst>
          </p:cNvPr>
          <p:cNvSpPr/>
          <p:nvPr/>
        </p:nvSpPr>
        <p:spPr>
          <a:xfrm>
            <a:off x="0" y="6694606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A5286260-0E2A-4779-B4C6-FB423B24620F}"/>
              </a:ext>
            </a:extLst>
          </p:cNvPr>
          <p:cNvSpPr txBox="1"/>
          <p:nvPr/>
        </p:nvSpPr>
        <p:spPr>
          <a:xfrm>
            <a:off x="11826444" y="72517"/>
            <a:ext cx="1250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Sans Serif"/>
                <a:cs typeface="Microsoft Sans Serif"/>
              </a:rPr>
              <a:t>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94F624-0CDA-48F8-A28B-5AA24DD85EF5}"/>
              </a:ext>
            </a:extLst>
          </p:cNvPr>
          <p:cNvSpPr/>
          <p:nvPr/>
        </p:nvSpPr>
        <p:spPr>
          <a:xfrm>
            <a:off x="680484" y="933922"/>
            <a:ext cx="4255500" cy="6802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32C68C6-7958-45A1-A968-F7D8F66C5D2C}"/>
              </a:ext>
            </a:extLst>
          </p:cNvPr>
          <p:cNvSpPr/>
          <p:nvPr/>
        </p:nvSpPr>
        <p:spPr>
          <a:xfrm>
            <a:off x="526743" y="1261243"/>
            <a:ext cx="676788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учебный план фиксирует: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общий объем нагрузки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максимальный объем аудиторной нагрузки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 обязательных предметных областей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перечень курсов коррекционно-развивающей области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внеурочной деятельности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том числе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распределяет учебное время, отводимое на их освоение по классам и учебным предметам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8DD1FB-2CE3-4917-B12A-19DF88F88681}"/>
              </a:ext>
            </a:extLst>
          </p:cNvPr>
          <p:cNvSpPr/>
          <p:nvPr/>
        </p:nvSpPr>
        <p:spPr>
          <a:xfrm>
            <a:off x="491093" y="3696401"/>
            <a:ext cx="70430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Часы коррекционно-развивающей области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входят 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предельно допустимую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учебную нагрузку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проводятся во внеурочное время (количество часов на коррекционно-развивающую область должно быть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менее 5 часов в неделю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течение всего срока обучения)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725135-41DF-4D03-A5F1-2C0772FACD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22" t="23538" r="30565" b="2018"/>
          <a:stretch/>
        </p:blipFill>
        <p:spPr>
          <a:xfrm>
            <a:off x="7290268" y="933922"/>
            <a:ext cx="4128117" cy="510537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A75C323-17C2-42F8-B2C4-982E9E9F860A}"/>
              </a:ext>
            </a:extLst>
          </p:cNvPr>
          <p:cNvSpPr/>
          <p:nvPr/>
        </p:nvSpPr>
        <p:spPr>
          <a:xfrm>
            <a:off x="7290268" y="5257114"/>
            <a:ext cx="2843034" cy="79181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4F897D-DC98-4F0D-8CD5-AFE1B3D11222}"/>
              </a:ext>
            </a:extLst>
          </p:cNvPr>
          <p:cNvSpPr/>
          <p:nvPr/>
        </p:nvSpPr>
        <p:spPr>
          <a:xfrm>
            <a:off x="7340854" y="1471399"/>
            <a:ext cx="2770812" cy="273661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857CDD9-35EA-4B81-AFC8-0DE8B2C2DF99}"/>
              </a:ext>
            </a:extLst>
          </p:cNvPr>
          <p:cNvSpPr/>
          <p:nvPr/>
        </p:nvSpPr>
        <p:spPr>
          <a:xfrm>
            <a:off x="7290268" y="4393321"/>
            <a:ext cx="2843034" cy="487865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89E3EF8-2F8E-405B-A462-D628AA678A0E}"/>
              </a:ext>
            </a:extLst>
          </p:cNvPr>
          <p:cNvSpPr/>
          <p:nvPr/>
        </p:nvSpPr>
        <p:spPr>
          <a:xfrm>
            <a:off x="10133302" y="924289"/>
            <a:ext cx="1285083" cy="54711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B7AB3D4-A588-44D4-91E2-ABC5E71EAC75}"/>
              </a:ext>
            </a:extLst>
          </p:cNvPr>
          <p:cNvSpPr/>
          <p:nvPr/>
        </p:nvSpPr>
        <p:spPr>
          <a:xfrm>
            <a:off x="10133302" y="4881186"/>
            <a:ext cx="1285083" cy="37592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9A68F1-0ADB-4693-8129-649124BB1746}"/>
              </a:ext>
            </a:extLst>
          </p:cNvPr>
          <p:cNvSpPr/>
          <p:nvPr/>
        </p:nvSpPr>
        <p:spPr>
          <a:xfrm>
            <a:off x="571894" y="5468353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CD3B01-338C-499A-B532-631EAA05889A}"/>
              </a:ext>
            </a:extLst>
          </p:cNvPr>
          <p:cNvSpPr/>
          <p:nvPr/>
        </p:nvSpPr>
        <p:spPr>
          <a:xfrm>
            <a:off x="896022" y="5522819"/>
            <a:ext cx="4352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просвещения РФ  от 24.11.2022 г. № 1023 </a:t>
            </a:r>
          </a:p>
          <a:p>
            <a:pPr lvl="0">
              <a:defRPr/>
            </a:pPr>
            <a:r>
              <a:rPr lang="ru-RU" sz="1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федеральной адаптированной образовательной программы начального общего образования для обучающихся с ограниченными возможностями здоровья»</a:t>
            </a:r>
          </a:p>
        </p:txBody>
      </p:sp>
    </p:spTree>
    <p:extLst>
      <p:ext uri="{BB962C8B-B14F-4D97-AF65-F5344CB8AC3E}">
        <p14:creationId xmlns:p14="http://schemas.microsoft.com/office/powerpoint/2010/main" val="14239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75" y="464805"/>
            <a:ext cx="10872469" cy="828816"/>
          </a:xfrm>
          <a:prstGeom prst="rect">
            <a:avLst/>
          </a:prstGeom>
        </p:spPr>
        <p:txBody>
          <a:bodyPr vert="horz" wrap="square" lIns="0" tIns="89280" rIns="0" bIns="0" rtlCol="0">
            <a:spAutoFit/>
          </a:bodyPr>
          <a:lstStyle/>
          <a:p>
            <a:pPr marL="59055" algn="l">
              <a:lnSpc>
                <a:spcPct val="100000"/>
              </a:lnSpc>
              <a:spcBef>
                <a:spcPts val="105"/>
              </a:spcBef>
            </a:pPr>
            <a:r>
              <a:rPr lang="ru-RU" sz="2400" b="0" kern="1200" spc="8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Ошибка №1: некорректно указаны сроки реализации УП, представлены классы в УП </a:t>
            </a:r>
            <a:endParaRPr sz="2400" b="0" kern="1200" spc="8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object 11">
            <a:extLst>
              <a:ext uri="{FF2B5EF4-FFF2-40B4-BE49-F238E27FC236}">
                <a16:creationId xmlns:a16="http://schemas.microsoft.com/office/drawing/2014/main" id="{6FF1DE42-D627-49CB-8015-296E04FEAF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31" y="6685"/>
            <a:ext cx="1443227" cy="527303"/>
          </a:xfrm>
          <a:prstGeom prst="rect">
            <a:avLst/>
          </a:prstGeom>
          <a:effectLst/>
        </p:spPr>
      </p:pic>
      <p:pic>
        <p:nvPicPr>
          <p:cNvPr id="15" name="object 13">
            <a:extLst>
              <a:ext uri="{FF2B5EF4-FFF2-40B4-BE49-F238E27FC236}">
                <a16:creationId xmlns:a16="http://schemas.microsoft.com/office/drawing/2014/main" id="{5311C38D-A8CD-4B67-BEFE-7E5997F8D9A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0CBB7B-4E55-425F-96B2-1314A5E0ADA0}"/>
              </a:ext>
            </a:extLst>
          </p:cNvPr>
          <p:cNvSpPr/>
          <p:nvPr/>
        </p:nvSpPr>
        <p:spPr>
          <a:xfrm>
            <a:off x="2083439" y="79862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8887D45-1960-4461-8BD1-A0BD857A85BF}"/>
              </a:ext>
            </a:extLst>
          </p:cNvPr>
          <p:cNvSpPr/>
          <p:nvPr/>
        </p:nvSpPr>
        <p:spPr>
          <a:xfrm>
            <a:off x="0" y="6694606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A5286260-0E2A-4779-B4C6-FB423B24620F}"/>
              </a:ext>
            </a:extLst>
          </p:cNvPr>
          <p:cNvSpPr txBox="1"/>
          <p:nvPr/>
        </p:nvSpPr>
        <p:spPr>
          <a:xfrm>
            <a:off x="11826444" y="72517"/>
            <a:ext cx="1250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Sans Serif"/>
                <a:cs typeface="Microsoft Sans Serif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7879F1-C1FF-42F4-9512-F01317E2BC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64" t="1703"/>
          <a:stretch/>
        </p:blipFill>
        <p:spPr>
          <a:xfrm>
            <a:off x="4891596" y="1163159"/>
            <a:ext cx="6373048" cy="39746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C9501-41E4-4272-BA6D-B4228C05E1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751"/>
          <a:stretch/>
        </p:blipFill>
        <p:spPr>
          <a:xfrm>
            <a:off x="435407" y="1416013"/>
            <a:ext cx="3825837" cy="5156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89E3EF8-2F8E-405B-A462-D628AA678A0E}"/>
              </a:ext>
            </a:extLst>
          </p:cNvPr>
          <p:cNvSpPr/>
          <p:nvPr/>
        </p:nvSpPr>
        <p:spPr>
          <a:xfrm>
            <a:off x="1730829" y="1416013"/>
            <a:ext cx="2530415" cy="82881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4F897D-DC98-4F0D-8CD5-AFE1B3D11222}"/>
              </a:ext>
            </a:extLst>
          </p:cNvPr>
          <p:cNvSpPr/>
          <p:nvPr/>
        </p:nvSpPr>
        <p:spPr>
          <a:xfrm>
            <a:off x="6338656" y="1124215"/>
            <a:ext cx="4925988" cy="125500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5149DE-B0A6-4637-8845-C5D6A753ACA3}"/>
              </a:ext>
            </a:extLst>
          </p:cNvPr>
          <p:cNvSpPr/>
          <p:nvPr/>
        </p:nvSpPr>
        <p:spPr>
          <a:xfrm>
            <a:off x="6338656" y="5260184"/>
            <a:ext cx="5417937" cy="11330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 разрабатывается на уровень (этап) образования.</a:t>
            </a:r>
          </a:p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АООП размещается УП без указания классов с литерой</a:t>
            </a:r>
          </a:p>
          <a:p>
            <a:pPr algn="ctr"/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id="{C8F0A01E-3D60-4EFB-A4CA-993AC3DC3598}"/>
              </a:ext>
            </a:extLst>
          </p:cNvPr>
          <p:cNvSpPr/>
          <p:nvPr/>
        </p:nvSpPr>
        <p:spPr>
          <a:xfrm>
            <a:off x="8695603" y="2737745"/>
            <a:ext cx="2015940" cy="506634"/>
          </a:xfrm>
          <a:prstGeom prst="wedgeRectCallout">
            <a:avLst>
              <a:gd name="adj1" fmla="val 40007"/>
              <a:gd name="adj2" fmla="val -11696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000" dirty="0"/>
              <a:t>УП в АООП на уровень образования</a:t>
            </a:r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C6E7CA41-CE81-4552-868B-C8289CA17E15}"/>
              </a:ext>
            </a:extLst>
          </p:cNvPr>
          <p:cNvSpPr/>
          <p:nvPr/>
        </p:nvSpPr>
        <p:spPr>
          <a:xfrm>
            <a:off x="237125" y="1293621"/>
            <a:ext cx="1493703" cy="458120"/>
          </a:xfrm>
          <a:prstGeom prst="wedgeRectCallout">
            <a:avLst>
              <a:gd name="adj1" fmla="val 52848"/>
              <a:gd name="adj2" fmla="val 112534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Срок реализации АООП  должен соответствовать ФГОС</a:t>
            </a:r>
          </a:p>
        </p:txBody>
      </p:sp>
    </p:spTree>
    <p:extLst>
      <p:ext uri="{BB962C8B-B14F-4D97-AF65-F5344CB8AC3E}">
        <p14:creationId xmlns:p14="http://schemas.microsoft.com/office/powerpoint/2010/main" val="35716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1">
            <a:extLst>
              <a:ext uri="{FF2B5EF4-FFF2-40B4-BE49-F238E27FC236}">
                <a16:creationId xmlns:a16="http://schemas.microsoft.com/office/drawing/2014/main" id="{6FF1DE42-D627-49CB-8015-296E04FEAF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31" y="6685"/>
            <a:ext cx="1443227" cy="527303"/>
          </a:xfrm>
          <a:prstGeom prst="rect">
            <a:avLst/>
          </a:prstGeom>
          <a:effectLst/>
        </p:spPr>
      </p:pic>
      <p:pic>
        <p:nvPicPr>
          <p:cNvPr id="15" name="object 13">
            <a:extLst>
              <a:ext uri="{FF2B5EF4-FFF2-40B4-BE49-F238E27FC236}">
                <a16:creationId xmlns:a16="http://schemas.microsoft.com/office/drawing/2014/main" id="{5311C38D-A8CD-4B67-BEFE-7E5997F8D9A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0CBB7B-4E55-425F-96B2-1314A5E0ADA0}"/>
              </a:ext>
            </a:extLst>
          </p:cNvPr>
          <p:cNvSpPr/>
          <p:nvPr/>
        </p:nvSpPr>
        <p:spPr>
          <a:xfrm>
            <a:off x="2083439" y="79862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8887D45-1960-4461-8BD1-A0BD857A85BF}"/>
              </a:ext>
            </a:extLst>
          </p:cNvPr>
          <p:cNvSpPr/>
          <p:nvPr/>
        </p:nvSpPr>
        <p:spPr>
          <a:xfrm>
            <a:off x="0" y="6694606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A5286260-0E2A-4779-B4C6-FB423B24620F}"/>
              </a:ext>
            </a:extLst>
          </p:cNvPr>
          <p:cNvSpPr txBox="1"/>
          <p:nvPr/>
        </p:nvSpPr>
        <p:spPr>
          <a:xfrm flipH="1">
            <a:off x="11780724" y="72517"/>
            <a:ext cx="3109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Sans Serif"/>
                <a:cs typeface="Microsoft Sans Serif"/>
              </a:rPr>
              <a:t>4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5149DE-B0A6-4637-8845-C5D6A753ACA3}"/>
              </a:ext>
            </a:extLst>
          </p:cNvPr>
          <p:cNvSpPr/>
          <p:nvPr/>
        </p:nvSpPr>
        <p:spPr>
          <a:xfrm>
            <a:off x="6708312" y="980942"/>
            <a:ext cx="4255610" cy="641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названия учебных предметов в УП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32F6EC-8EF8-4FDA-A098-980EAAF0D0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27" t="2472" r="-2754" b="1"/>
          <a:stretch/>
        </p:blipFill>
        <p:spPr>
          <a:xfrm>
            <a:off x="456923" y="1715209"/>
            <a:ext cx="5463290" cy="4759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89E3EF8-2F8E-405B-A462-D628AA678A0E}"/>
              </a:ext>
            </a:extLst>
          </p:cNvPr>
          <p:cNvSpPr/>
          <p:nvPr/>
        </p:nvSpPr>
        <p:spPr>
          <a:xfrm>
            <a:off x="392174" y="2548621"/>
            <a:ext cx="2768276" cy="162388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74" y="464805"/>
            <a:ext cx="11434269" cy="828816"/>
          </a:xfrm>
          <a:prstGeom prst="rect">
            <a:avLst/>
          </a:prstGeom>
        </p:spPr>
        <p:txBody>
          <a:bodyPr vert="horz" wrap="square" lIns="0" tIns="89280" rIns="0" bIns="0" rtlCol="0">
            <a:spAutoFit/>
          </a:bodyPr>
          <a:lstStyle/>
          <a:p>
            <a:pPr marL="59055" algn="l">
              <a:lnSpc>
                <a:spcPct val="100000"/>
              </a:lnSpc>
              <a:spcBef>
                <a:spcPts val="105"/>
              </a:spcBef>
            </a:pPr>
            <a:r>
              <a:rPr lang="ru-RU" sz="2400" b="0" kern="1200" spc="8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Ошибка № 2: названия предметных областей и учебных предметов                    не соответствуют ФАОП</a:t>
            </a:r>
            <a:endParaRPr sz="2400" b="0" kern="1200" spc="8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BB720F52-C616-4ED9-9F34-DF362769B658}"/>
              </a:ext>
            </a:extLst>
          </p:cNvPr>
          <p:cNvSpPr/>
          <p:nvPr/>
        </p:nvSpPr>
        <p:spPr>
          <a:xfrm>
            <a:off x="420293" y="1315284"/>
            <a:ext cx="2768275" cy="414308"/>
          </a:xfrm>
          <a:prstGeom prst="wedgeRectCallout">
            <a:avLst>
              <a:gd name="adj1" fmla="val -41575"/>
              <a:gd name="adj2" fmla="val 243447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Перечень предметных областей и предметов должен соответствовать ФГОС и ФАОП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E9425B-EAE3-427A-9D6E-9CEB14713D19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215" r="3700"/>
          <a:stretch/>
        </p:blipFill>
        <p:spPr>
          <a:xfrm>
            <a:off x="6791382" y="2053786"/>
            <a:ext cx="4018132" cy="4471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40EF5B75-656C-4EBC-9FB4-E5816A3DF299}"/>
              </a:ext>
            </a:extLst>
          </p:cNvPr>
          <p:cNvSpPr/>
          <p:nvPr/>
        </p:nvSpPr>
        <p:spPr>
          <a:xfrm>
            <a:off x="8681709" y="1630603"/>
            <a:ext cx="391886" cy="33857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9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1">
            <a:extLst>
              <a:ext uri="{FF2B5EF4-FFF2-40B4-BE49-F238E27FC236}">
                <a16:creationId xmlns:a16="http://schemas.microsoft.com/office/drawing/2014/main" id="{6FF1DE42-D627-49CB-8015-296E04FEAF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31" y="6685"/>
            <a:ext cx="1443227" cy="527303"/>
          </a:xfrm>
          <a:prstGeom prst="rect">
            <a:avLst/>
          </a:prstGeom>
          <a:effectLst/>
        </p:spPr>
      </p:pic>
      <p:pic>
        <p:nvPicPr>
          <p:cNvPr id="15" name="object 13">
            <a:extLst>
              <a:ext uri="{FF2B5EF4-FFF2-40B4-BE49-F238E27FC236}">
                <a16:creationId xmlns:a16="http://schemas.microsoft.com/office/drawing/2014/main" id="{5311C38D-A8CD-4B67-BEFE-7E5997F8D9A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0CBB7B-4E55-425F-96B2-1314A5E0ADA0}"/>
              </a:ext>
            </a:extLst>
          </p:cNvPr>
          <p:cNvSpPr/>
          <p:nvPr/>
        </p:nvSpPr>
        <p:spPr>
          <a:xfrm>
            <a:off x="2083439" y="79862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8887D45-1960-4461-8BD1-A0BD857A85BF}"/>
              </a:ext>
            </a:extLst>
          </p:cNvPr>
          <p:cNvSpPr/>
          <p:nvPr/>
        </p:nvSpPr>
        <p:spPr>
          <a:xfrm>
            <a:off x="0" y="6694606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A5286260-0E2A-4779-B4C6-FB423B24620F}"/>
              </a:ext>
            </a:extLst>
          </p:cNvPr>
          <p:cNvSpPr txBox="1"/>
          <p:nvPr/>
        </p:nvSpPr>
        <p:spPr>
          <a:xfrm flipH="1">
            <a:off x="11780724" y="72517"/>
            <a:ext cx="3109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chemeClr val="bg1">
                    <a:lumMod val="65000"/>
                  </a:schemeClr>
                </a:solidFill>
                <a:latin typeface="Microsoft Sans Serif"/>
                <a:cs typeface="Microsoft Sans Serif"/>
              </a:rPr>
              <a:t>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5149DE-B0A6-4637-8845-C5D6A753ACA3}"/>
              </a:ext>
            </a:extLst>
          </p:cNvPr>
          <p:cNvSpPr/>
          <p:nvPr/>
        </p:nvSpPr>
        <p:spPr>
          <a:xfrm>
            <a:off x="478971" y="5083630"/>
            <a:ext cx="4822371" cy="1058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названия учебных предметов в УП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A59569-8DB1-48D8-A828-80A16107E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018" y="1029206"/>
            <a:ext cx="5463290" cy="23313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74" y="464805"/>
            <a:ext cx="11434269" cy="828816"/>
          </a:xfrm>
          <a:prstGeom prst="rect">
            <a:avLst/>
          </a:prstGeom>
        </p:spPr>
        <p:txBody>
          <a:bodyPr vert="horz" wrap="square" lIns="0" tIns="89280" rIns="0" bIns="0" rtlCol="0">
            <a:spAutoFit/>
          </a:bodyPr>
          <a:lstStyle/>
          <a:p>
            <a:pPr marL="59055" algn="l">
              <a:lnSpc>
                <a:spcPct val="100000"/>
              </a:lnSpc>
              <a:spcBef>
                <a:spcPts val="105"/>
              </a:spcBef>
            </a:pPr>
            <a:r>
              <a:rPr lang="ru-RU" sz="2400" b="0" kern="1200" spc="8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Ошибка № 2: названия предметных областей и учебных предметов                    не соответствуют ФАОП</a:t>
            </a:r>
            <a:endParaRPr sz="2400" b="0" kern="1200" spc="8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4F897D-DC98-4F0D-8CD5-AFE1B3D11222}"/>
              </a:ext>
            </a:extLst>
          </p:cNvPr>
          <p:cNvSpPr/>
          <p:nvPr/>
        </p:nvSpPr>
        <p:spPr>
          <a:xfrm>
            <a:off x="6024464" y="1809351"/>
            <a:ext cx="2823099" cy="162388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чко с текстом: прямоугольное 18">
            <a:extLst>
              <a:ext uri="{FF2B5EF4-FFF2-40B4-BE49-F238E27FC236}">
                <a16:creationId xmlns:a16="http://schemas.microsoft.com/office/drawing/2014/main" id="{39E82712-E111-4D46-B809-43AC25FDD974}"/>
              </a:ext>
            </a:extLst>
          </p:cNvPr>
          <p:cNvSpPr/>
          <p:nvPr/>
        </p:nvSpPr>
        <p:spPr>
          <a:xfrm>
            <a:off x="8762663" y="3654027"/>
            <a:ext cx="2823099" cy="776628"/>
          </a:xfrm>
          <a:prstGeom prst="wedgeRectCallout">
            <a:avLst>
              <a:gd name="adj1" fmla="val -48446"/>
              <a:gd name="adj2" fmla="val -91124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Правильное название предметов: </a:t>
            </a:r>
          </a:p>
          <a:p>
            <a:pPr algn="ctr"/>
            <a:r>
              <a:rPr lang="ru-RU" sz="1000" dirty="0"/>
              <a:t>Труд (Технология)</a:t>
            </a:r>
          </a:p>
          <a:p>
            <a:pPr algn="ctr"/>
            <a:r>
              <a:rPr lang="ru-RU" sz="1000" dirty="0"/>
              <a:t>Основы безопасности и защиты Родины</a:t>
            </a:r>
          </a:p>
          <a:p>
            <a:pPr algn="ctr"/>
            <a:r>
              <a:rPr lang="ru-RU" sz="1000" dirty="0"/>
              <a:t>Приказ </a:t>
            </a:r>
            <a:r>
              <a:rPr lang="ru-RU" sz="1000" dirty="0" err="1"/>
              <a:t>Минпросвещения</a:t>
            </a:r>
            <a:r>
              <a:rPr lang="ru-RU" sz="1000" dirty="0"/>
              <a:t> от 17.07.2024 № 495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2B6CCD-07BB-4274-8674-0E276BAA347B}"/>
              </a:ext>
            </a:extLst>
          </p:cNvPr>
          <p:cNvSpPr/>
          <p:nvPr/>
        </p:nvSpPr>
        <p:spPr>
          <a:xfrm>
            <a:off x="434817" y="1370903"/>
            <a:ext cx="5257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17.07.2024 № 495 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в некоторые приказы Министерства просвещения Российской Федерации, касающиеся федеральных адаптированных образовательных программ»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757CF8-201F-4236-9DD7-53C4FB6AC88C}"/>
              </a:ext>
            </a:extLst>
          </p:cNvPr>
          <p:cNvSpPr/>
          <p:nvPr/>
        </p:nvSpPr>
        <p:spPr>
          <a:xfrm>
            <a:off x="438199" y="2903988"/>
            <a:ext cx="5115998" cy="23513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Приказ вступил в силу с 1 сентября 2024 г.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Введены Федеральные рабочие программы                     по учебным предметам «Труд (технология)», «Основы безопасности и защиты Родины»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3464FF-84DF-4060-97A1-7DD064AF0E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70"/>
          <a:stretch/>
        </p:blipFill>
        <p:spPr>
          <a:xfrm>
            <a:off x="6109308" y="4554994"/>
            <a:ext cx="5180960" cy="16250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76B66494-26EC-495E-9DBB-DB1B8597CE08}"/>
              </a:ext>
            </a:extLst>
          </p:cNvPr>
          <p:cNvSpPr/>
          <p:nvPr/>
        </p:nvSpPr>
        <p:spPr>
          <a:xfrm rot="16200000">
            <a:off x="5358254" y="5349661"/>
            <a:ext cx="391886" cy="33857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1">
            <a:extLst>
              <a:ext uri="{FF2B5EF4-FFF2-40B4-BE49-F238E27FC236}">
                <a16:creationId xmlns:a16="http://schemas.microsoft.com/office/drawing/2014/main" id="{6FF1DE42-D627-49CB-8015-296E04FEAF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31" y="6685"/>
            <a:ext cx="1443227" cy="527303"/>
          </a:xfrm>
          <a:prstGeom prst="rect">
            <a:avLst/>
          </a:prstGeom>
          <a:effectLst/>
        </p:spPr>
      </p:pic>
      <p:pic>
        <p:nvPicPr>
          <p:cNvPr id="15" name="object 13">
            <a:extLst>
              <a:ext uri="{FF2B5EF4-FFF2-40B4-BE49-F238E27FC236}">
                <a16:creationId xmlns:a16="http://schemas.microsoft.com/office/drawing/2014/main" id="{5311C38D-A8CD-4B67-BEFE-7E5997F8D9A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0CBB7B-4E55-425F-96B2-1314A5E0ADA0}"/>
              </a:ext>
            </a:extLst>
          </p:cNvPr>
          <p:cNvSpPr/>
          <p:nvPr/>
        </p:nvSpPr>
        <p:spPr>
          <a:xfrm>
            <a:off x="2083439" y="79862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8887D45-1960-4461-8BD1-A0BD857A85BF}"/>
              </a:ext>
            </a:extLst>
          </p:cNvPr>
          <p:cNvSpPr/>
          <p:nvPr/>
        </p:nvSpPr>
        <p:spPr>
          <a:xfrm>
            <a:off x="0" y="6694606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A5286260-0E2A-4779-B4C6-FB423B24620F}"/>
              </a:ext>
            </a:extLst>
          </p:cNvPr>
          <p:cNvSpPr txBox="1"/>
          <p:nvPr/>
        </p:nvSpPr>
        <p:spPr>
          <a:xfrm>
            <a:off x="11826444" y="72517"/>
            <a:ext cx="1250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Sans Serif"/>
                <a:cs typeface="Microsoft Sans Serif"/>
              </a:rPr>
              <a:t>6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5149DE-B0A6-4637-8845-C5D6A753ACA3}"/>
              </a:ext>
            </a:extLst>
          </p:cNvPr>
          <p:cNvSpPr/>
          <p:nvPr/>
        </p:nvSpPr>
        <p:spPr>
          <a:xfrm>
            <a:off x="334267" y="5092004"/>
            <a:ext cx="4312161" cy="1301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наличие наименований учебных курсов с указанием объема учебных часов                           в части УП, формируемой участниками образовательных отношений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74" y="464805"/>
            <a:ext cx="11434269" cy="828816"/>
          </a:xfrm>
          <a:prstGeom prst="rect">
            <a:avLst/>
          </a:prstGeom>
        </p:spPr>
        <p:txBody>
          <a:bodyPr vert="horz" wrap="square" lIns="0" tIns="89280" rIns="0" bIns="0" rtlCol="0">
            <a:spAutoFit/>
          </a:bodyPr>
          <a:lstStyle/>
          <a:p>
            <a:pPr marL="59055" algn="l">
              <a:lnSpc>
                <a:spcPct val="100000"/>
              </a:lnSpc>
              <a:spcBef>
                <a:spcPts val="105"/>
              </a:spcBef>
            </a:pPr>
            <a:r>
              <a:rPr lang="ru-RU" sz="2400" b="0" kern="1200" spc="8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Ошибка №4: отсутствует учет индивидуальных потребностей обучающихся с ОВЗ </a:t>
            </a:r>
            <a:endParaRPr sz="2400" b="0" kern="1200" spc="8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A72A0C-243D-44F2-85CA-4E9C9D1E3E72}"/>
              </a:ext>
            </a:extLst>
          </p:cNvPr>
          <p:cNvSpPr/>
          <p:nvPr/>
        </p:nvSpPr>
        <p:spPr>
          <a:xfrm>
            <a:off x="479393" y="1606682"/>
            <a:ext cx="4836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Часть, формируемая участниками образовательных отношений, должна обеспечивать реализацию особых (специфических) образовательных потребностей, характерных для обучающихся                    с ОВЗ        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F201C4-57B9-4356-8DAD-BFE4CB0846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498"/>
          <a:stretch/>
        </p:blipFill>
        <p:spPr>
          <a:xfrm>
            <a:off x="334267" y="3472304"/>
            <a:ext cx="4944058" cy="1437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6D952B-F485-429C-B099-62083A201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214" y="943149"/>
            <a:ext cx="4504763" cy="545426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89E3EF8-2F8E-405B-A462-D628AA678A0E}"/>
              </a:ext>
            </a:extLst>
          </p:cNvPr>
          <p:cNvSpPr/>
          <p:nvPr/>
        </p:nvSpPr>
        <p:spPr>
          <a:xfrm>
            <a:off x="479393" y="3795816"/>
            <a:ext cx="4798931" cy="43883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4F897D-DC98-4F0D-8CD5-AFE1B3D11222}"/>
              </a:ext>
            </a:extLst>
          </p:cNvPr>
          <p:cNvSpPr/>
          <p:nvPr/>
        </p:nvSpPr>
        <p:spPr>
          <a:xfrm>
            <a:off x="6796509" y="1072596"/>
            <a:ext cx="4424865" cy="52243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A33CB8A-D6DD-4878-B136-A72A6AB64EDB}"/>
              </a:ext>
            </a:extLst>
          </p:cNvPr>
          <p:cNvSpPr/>
          <p:nvPr/>
        </p:nvSpPr>
        <p:spPr>
          <a:xfrm>
            <a:off x="6796509" y="4632328"/>
            <a:ext cx="4404670" cy="38896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E0EE898C-D8F0-42A8-AE62-2252C50093ED}"/>
              </a:ext>
            </a:extLst>
          </p:cNvPr>
          <p:cNvSpPr/>
          <p:nvPr/>
        </p:nvSpPr>
        <p:spPr>
          <a:xfrm>
            <a:off x="4795935" y="5151354"/>
            <a:ext cx="1829036" cy="614826"/>
          </a:xfrm>
          <a:prstGeom prst="wedgeRectCallout">
            <a:avLst>
              <a:gd name="adj1" fmla="val 60530"/>
              <a:gd name="adj2" fmla="val -91545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000" dirty="0"/>
              <a:t>Должны быть внесены курсы, на которые распределяются часы</a:t>
            </a:r>
          </a:p>
        </p:txBody>
      </p:sp>
      <p:sp>
        <p:nvSpPr>
          <p:cNvPr id="20" name="Облачко с текстом: прямоугольное 19">
            <a:extLst>
              <a:ext uri="{FF2B5EF4-FFF2-40B4-BE49-F238E27FC236}">
                <a16:creationId xmlns:a16="http://schemas.microsoft.com/office/drawing/2014/main" id="{4EE78732-7324-44F9-A13F-B91B5B600A25}"/>
              </a:ext>
            </a:extLst>
          </p:cNvPr>
          <p:cNvSpPr/>
          <p:nvPr/>
        </p:nvSpPr>
        <p:spPr>
          <a:xfrm>
            <a:off x="5461214" y="1091819"/>
            <a:ext cx="1255397" cy="610213"/>
          </a:xfrm>
          <a:prstGeom prst="wedgeRectCallout">
            <a:avLst>
              <a:gd name="adj1" fmla="val 58777"/>
              <a:gd name="adj2" fmla="val 14502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Примерный УП – не является УП школы №…</a:t>
            </a:r>
          </a:p>
        </p:txBody>
      </p:sp>
    </p:spTree>
    <p:extLst>
      <p:ext uri="{BB962C8B-B14F-4D97-AF65-F5344CB8AC3E}">
        <p14:creationId xmlns:p14="http://schemas.microsoft.com/office/powerpoint/2010/main" val="21789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19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1">
            <a:extLst>
              <a:ext uri="{FF2B5EF4-FFF2-40B4-BE49-F238E27FC236}">
                <a16:creationId xmlns:a16="http://schemas.microsoft.com/office/drawing/2014/main" id="{6FF1DE42-D627-49CB-8015-296E04FEAF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331" y="6685"/>
            <a:ext cx="1443227" cy="527303"/>
          </a:xfrm>
          <a:prstGeom prst="rect">
            <a:avLst/>
          </a:prstGeom>
          <a:effectLst/>
        </p:spPr>
      </p:pic>
      <p:pic>
        <p:nvPicPr>
          <p:cNvPr id="15" name="object 13">
            <a:extLst>
              <a:ext uri="{FF2B5EF4-FFF2-40B4-BE49-F238E27FC236}">
                <a16:creationId xmlns:a16="http://schemas.microsoft.com/office/drawing/2014/main" id="{5311C38D-A8CD-4B67-BEFE-7E5997F8D9A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572" y="56393"/>
            <a:ext cx="435867" cy="41214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0CBB7B-4E55-425F-96B2-1314A5E0ADA0}"/>
              </a:ext>
            </a:extLst>
          </p:cNvPr>
          <p:cNvSpPr/>
          <p:nvPr/>
        </p:nvSpPr>
        <p:spPr>
          <a:xfrm>
            <a:off x="2083439" y="79862"/>
            <a:ext cx="175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Городской проект «Ресурсная школа»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8887D45-1960-4461-8BD1-A0BD857A85BF}"/>
              </a:ext>
            </a:extLst>
          </p:cNvPr>
          <p:cNvSpPr/>
          <p:nvPr/>
        </p:nvSpPr>
        <p:spPr>
          <a:xfrm>
            <a:off x="0" y="6694606"/>
            <a:ext cx="12193986" cy="169542"/>
          </a:xfrm>
          <a:custGeom>
            <a:avLst/>
            <a:gdLst/>
            <a:ahLst/>
            <a:cxnLst/>
            <a:rect l="l" t="t" r="r" b="b"/>
            <a:pathLst>
              <a:path w="8181340" h="6858000">
                <a:moveTo>
                  <a:pt x="0" y="6858000"/>
                </a:moveTo>
                <a:lnTo>
                  <a:pt x="8180832" y="6858000"/>
                </a:lnTo>
                <a:lnTo>
                  <a:pt x="818083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28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A5286260-0E2A-4779-B4C6-FB423B24620F}"/>
              </a:ext>
            </a:extLst>
          </p:cNvPr>
          <p:cNvSpPr txBox="1"/>
          <p:nvPr/>
        </p:nvSpPr>
        <p:spPr>
          <a:xfrm>
            <a:off x="11826444" y="72517"/>
            <a:ext cx="1250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Microsoft Sans Serif"/>
                <a:cs typeface="Microsoft Sans Serif"/>
              </a:rPr>
              <a:t>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Microsoft Sans Serif"/>
              <a:cs typeface="Microsoft Sans Serif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5149DE-B0A6-4637-8845-C5D6A753ACA3}"/>
              </a:ext>
            </a:extLst>
          </p:cNvPr>
          <p:cNvSpPr/>
          <p:nvPr/>
        </p:nvSpPr>
        <p:spPr>
          <a:xfrm>
            <a:off x="172323" y="5010985"/>
            <a:ext cx="4420942" cy="107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наличие не менее 5 часов внеурочной деятельности на коррекционно-развивающую область в УП 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174" y="464805"/>
            <a:ext cx="11434269" cy="444095"/>
          </a:xfrm>
          <a:prstGeom prst="rect">
            <a:avLst/>
          </a:prstGeom>
        </p:spPr>
        <p:txBody>
          <a:bodyPr vert="horz" wrap="square" lIns="0" tIns="89280" rIns="0" bIns="0" rtlCol="0">
            <a:spAutoFit/>
          </a:bodyPr>
          <a:lstStyle/>
          <a:p>
            <a:pPr marL="59055" algn="l">
              <a:lnSpc>
                <a:spcPct val="100000"/>
              </a:lnSpc>
              <a:spcBef>
                <a:spcPts val="105"/>
              </a:spcBef>
            </a:pPr>
            <a:r>
              <a:rPr lang="ru-RU" sz="2300" b="0" kern="1200" spc="8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Ошибка №4: некорректно представлены часы внеурочной деятельности в УП</a:t>
            </a:r>
            <a:endParaRPr sz="2300" b="0" kern="1200" spc="80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A72A0C-243D-44F2-85CA-4E9C9D1E3E72}"/>
              </a:ext>
            </a:extLst>
          </p:cNvPr>
          <p:cNvSpPr/>
          <p:nvPr/>
        </p:nvSpPr>
        <p:spPr>
          <a:xfrm>
            <a:off x="172323" y="2437230"/>
            <a:ext cx="59236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Федеральный учебный план ФАОП ООО для обучающихся с ОВЗ соответствует обязательным требованиям СанПиН о включении во внеурочную деятельность коррекционных занятий по Программе коррекционной работы за счет часов внеурочной деятельности в объеме не менее 5 часов в неделю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Коррекционно-развивающие курсы по Программе коррекционной работы представлены в учебных планах ФАОП ООО</a:t>
            </a:r>
          </a:p>
          <a:p>
            <a:pPr algn="just"/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774610-DFFB-4215-BC8E-EF3525C60A98}"/>
              </a:ext>
            </a:extLst>
          </p:cNvPr>
          <p:cNvPicPr/>
          <p:nvPr/>
        </p:nvPicPr>
        <p:blipFill rotWithShape="1">
          <a:blip r:embed="rId5"/>
          <a:srcRect l="8500" t="22814" r="35762" b="-66"/>
          <a:stretch/>
        </p:blipFill>
        <p:spPr>
          <a:xfrm>
            <a:off x="6561010" y="1139027"/>
            <a:ext cx="4854907" cy="49897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00C3FC-3BCE-43DC-9AB6-11C22BF708B1}"/>
              </a:ext>
            </a:extLst>
          </p:cNvPr>
          <p:cNvSpPr/>
          <p:nvPr/>
        </p:nvSpPr>
        <p:spPr>
          <a:xfrm>
            <a:off x="255010" y="1360313"/>
            <a:ext cx="5758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200"/>
              </a:spcBef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Содержание коррекционно-развивающей области учебного плана АООП НОО и АООП УО представлено обязательными коррекционными курсами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4F897D-DC98-4F0D-8CD5-AFE1B3D11222}"/>
              </a:ext>
            </a:extLst>
          </p:cNvPr>
          <p:cNvSpPr/>
          <p:nvPr/>
        </p:nvSpPr>
        <p:spPr>
          <a:xfrm>
            <a:off x="6540888" y="5826642"/>
            <a:ext cx="4854907" cy="28839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89E3EF8-2F8E-405B-A462-D628AA678A0E}"/>
              </a:ext>
            </a:extLst>
          </p:cNvPr>
          <p:cNvSpPr/>
          <p:nvPr/>
        </p:nvSpPr>
        <p:spPr>
          <a:xfrm>
            <a:off x="6596864" y="1998397"/>
            <a:ext cx="4798931" cy="43883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64C1D86-39B8-4D92-BAC1-3EC225F4746D}"/>
              </a:ext>
            </a:extLst>
          </p:cNvPr>
          <p:cNvSpPr/>
          <p:nvPr/>
        </p:nvSpPr>
        <p:spPr>
          <a:xfrm>
            <a:off x="9546799" y="2584500"/>
            <a:ext cx="1171852" cy="12681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4C50A050-9B46-4270-ABBB-0505A3AECF4D}"/>
              </a:ext>
            </a:extLst>
          </p:cNvPr>
          <p:cNvSpPr/>
          <p:nvPr/>
        </p:nvSpPr>
        <p:spPr>
          <a:xfrm>
            <a:off x="6561010" y="2711311"/>
            <a:ext cx="2369173" cy="305491"/>
          </a:xfrm>
          <a:prstGeom prst="wedgeRectCallout">
            <a:avLst>
              <a:gd name="adj1" fmla="val 46919"/>
              <a:gd name="adj2" fmla="val -135925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Необходимо включить коррекционно-развивающую область в  УП</a:t>
            </a:r>
          </a:p>
        </p:txBody>
      </p:sp>
      <p:sp>
        <p:nvSpPr>
          <p:cNvPr id="19" name="Облачко с текстом: прямоугольное 18">
            <a:extLst>
              <a:ext uri="{FF2B5EF4-FFF2-40B4-BE49-F238E27FC236}">
                <a16:creationId xmlns:a16="http://schemas.microsoft.com/office/drawing/2014/main" id="{91FCEB97-A48D-42B9-9999-21B3B880B82D}"/>
              </a:ext>
            </a:extLst>
          </p:cNvPr>
          <p:cNvSpPr/>
          <p:nvPr/>
        </p:nvSpPr>
        <p:spPr>
          <a:xfrm>
            <a:off x="9088932" y="2761315"/>
            <a:ext cx="1930521" cy="288391"/>
          </a:xfrm>
          <a:prstGeom prst="wedgeRectCallout">
            <a:avLst>
              <a:gd name="adj1" fmla="val 34988"/>
              <a:gd name="adj2" fmla="val -63079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Необходимо проверить суммарные значения</a:t>
            </a:r>
          </a:p>
        </p:txBody>
      </p:sp>
      <p:sp>
        <p:nvSpPr>
          <p:cNvPr id="22" name="Облачко с текстом: прямоугольное 21">
            <a:extLst>
              <a:ext uri="{FF2B5EF4-FFF2-40B4-BE49-F238E27FC236}">
                <a16:creationId xmlns:a16="http://schemas.microsoft.com/office/drawing/2014/main" id="{2DF7A288-A905-4A9D-BF36-3883FBF19F55}"/>
              </a:ext>
            </a:extLst>
          </p:cNvPr>
          <p:cNvSpPr/>
          <p:nvPr/>
        </p:nvSpPr>
        <p:spPr>
          <a:xfrm>
            <a:off x="4691743" y="5036274"/>
            <a:ext cx="1682559" cy="1078760"/>
          </a:xfrm>
          <a:prstGeom prst="wedgeRectCallout">
            <a:avLst>
              <a:gd name="adj1" fmla="val 60112"/>
              <a:gd name="adj2" fmla="val 26986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1000" dirty="0"/>
              <a:t>Количество часов на внеурочную деятельность – не более 10 ч, из них                 не менее 5 ч                                   на коррекционные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421005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16" grpId="0" animBg="1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533</Words>
  <Application>Microsoft Office PowerPoint</Application>
  <PresentationFormat>Широкоэкранный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Microsoft Sans Serif</vt:lpstr>
      <vt:lpstr>Times New Roman</vt:lpstr>
      <vt:lpstr>Тема Office</vt:lpstr>
      <vt:lpstr>2_Office Theme</vt:lpstr>
      <vt:lpstr>Презентация PowerPoint</vt:lpstr>
      <vt:lpstr>Структура учебного плана</vt:lpstr>
      <vt:lpstr>Ошибка №1: некорректно указаны сроки реализации УП, представлены классы в УП </vt:lpstr>
      <vt:lpstr>Ошибка № 2: названия предметных областей и учебных предметов                    не соответствуют ФАОП</vt:lpstr>
      <vt:lpstr>Ошибка № 2: названия предметных областей и учебных предметов                    не соответствуют ФАОП</vt:lpstr>
      <vt:lpstr>Ошибка №4: отсутствует учет индивидуальных потребностей обучающихся с ОВЗ </vt:lpstr>
      <vt:lpstr>Ошибка №4: некорректно представлены часы внеурочной деятельности в УП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Чабановская Елена Сергеевна</dc:creator>
  <cp:lastModifiedBy>Голованова Ольга Валерьевна</cp:lastModifiedBy>
  <cp:revision>215</cp:revision>
  <cp:lastPrinted>2024-10-10T07:43:27Z</cp:lastPrinted>
  <dcterms:created xsi:type="dcterms:W3CDTF">2024-09-26T13:08:47Z</dcterms:created>
  <dcterms:modified xsi:type="dcterms:W3CDTF">2024-11-15T10:32:49Z</dcterms:modified>
</cp:coreProperties>
</file>