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409" r:id="rId3"/>
    <p:sldId id="1014" r:id="rId4"/>
    <p:sldId id="258" r:id="rId5"/>
    <p:sldId id="1016" r:id="rId6"/>
    <p:sldId id="1021" r:id="rId7"/>
    <p:sldId id="259" r:id="rId8"/>
    <p:sldId id="1018" r:id="rId9"/>
    <p:sldId id="872" r:id="rId10"/>
    <p:sldId id="1020" r:id="rId11"/>
    <p:sldId id="429" r:id="rId12"/>
    <p:sldId id="1042" r:id="rId13"/>
    <p:sldId id="1044" r:id="rId14"/>
    <p:sldId id="1047" r:id="rId1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E6F2"/>
    <a:srgbClr val="CCDEF4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5BAB0A-15D9-4F29-A1DD-EAD253E3A5AF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AEE050-82AF-48A1-BDA6-3FA4145EC573}">
      <dgm:prSet phldrT="[Текст]" custT="1"/>
      <dgm:spPr>
        <a:solidFill>
          <a:srgbClr val="DCE6F2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buClr>
              <a:srgbClr val="4A5564"/>
            </a:buClr>
            <a:buSzPts val="1400"/>
          </a:pPr>
          <a:r>
            <a:rPr lang="ru-RU" sz="1400" kern="120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rPr>
            <a:t>Заявление </a:t>
          </a:r>
        </a:p>
        <a:p>
          <a:pPr>
            <a:buClr>
              <a:srgbClr val="4A5564"/>
            </a:buClr>
            <a:buSzPts val="1400"/>
          </a:pPr>
          <a:r>
            <a:rPr lang="ru-RU" sz="1400" kern="1200" dirty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rPr>
            <a:t>родителей (законных представителей)</a:t>
          </a:r>
          <a:endParaRPr lang="ru-RU" sz="1400" kern="1200" dirty="0">
            <a:solidFill>
              <a:sysClr val="windowText" lastClr="00000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DCE65012-1FC2-4451-9397-977A819F1B23}" type="parTrans" cxnId="{BF6CB42D-7922-4F72-BF53-4F2939D40290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32C13C-284F-461D-93F3-2F9C29ACD874}" type="sibTrans" cxnId="{BF6CB42D-7922-4F72-BF53-4F2939D40290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FCC51C-B55B-47F9-8661-CB16181786D4}">
      <dgm:prSet phldrT="[Текст]" custT="1"/>
      <dgm:spPr>
        <a:solidFill>
          <a:schemeClr val="bg1">
            <a:alpha val="9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anchor="ctr"/>
        <a:lstStyle/>
        <a:p>
          <a:pPr marL="265113" indent="-173038" algn="l">
            <a:buFont typeface="Arial" panose="020B0604020202020204" pitchFamily="34" charset="0"/>
            <a:buChar char="•"/>
          </a:pPr>
          <a:r>
            <a:rPr lang="ru-RU" sz="1000" kern="1200" dirty="0"/>
            <a:t>Письменное заявление от родителей принимает </a:t>
          </a:r>
          <a:r>
            <a:rPr lang="ru-RU" sz="1000" b="1" kern="1200" dirty="0">
              <a:solidFill>
                <a:srgbClr val="C00000"/>
              </a:solidFill>
            </a:rPr>
            <a:t>лицо, уполномоченное руководителем</a:t>
          </a:r>
          <a:endParaRPr lang="ru-RU" sz="1000" kern="1200" dirty="0">
            <a:solidFill>
              <a:srgbClr val="C0000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692C7F13-853D-49C6-9051-28DFE83A16B8}" type="parTrans" cxnId="{E307B008-6FF8-4E7B-BAAA-85A6C3D863C2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D8A634-D1F1-4742-A1BC-AD163E610CF5}" type="sibTrans" cxnId="{E307B008-6FF8-4E7B-BAAA-85A6C3D863C2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18DB09-3239-439D-9A68-7B00F5ED060A}">
      <dgm:prSet custT="1"/>
      <dgm:spPr>
        <a:solidFill>
          <a:srgbClr val="DCE6F2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Приказ</a:t>
          </a:r>
          <a:r>
            <a:rPr lang="ru-RU" sz="1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r>
            <a:rPr lang="ru-RU" sz="1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об организации обучения по ИУП</a:t>
          </a:r>
        </a:p>
      </dgm:t>
    </dgm:pt>
    <dgm:pt modelId="{C66953E4-0E66-49C7-B4A8-9F7A637AC3E1}" type="parTrans" cxnId="{CD5E3478-E69B-4A8F-B5A1-124030C22763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9F59C1-A674-4AFA-85D4-4D75FC35A76B}" type="sibTrans" cxnId="{CD5E3478-E69B-4A8F-B5A1-124030C22763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ADC964-9A43-4C4D-B062-ADBBE6C3F5AF}">
      <dgm:prSet custT="1"/>
      <dgm:spPr>
        <a:solidFill>
          <a:srgbClr val="DCE6F2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Разработка </a:t>
          </a:r>
          <a:r>
            <a:rPr lang="ru-RU" sz="1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ИУП</a:t>
          </a:r>
        </a:p>
      </dgm:t>
    </dgm:pt>
    <dgm:pt modelId="{743B628D-A552-44C9-8F4D-CC0C2A45655F}" type="parTrans" cxnId="{AB9F85EC-F652-4E47-8E09-92AEB7156728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9170F3-30CA-400F-8DE8-893B1CAAB260}" type="sibTrans" cxnId="{AB9F85EC-F652-4E47-8E09-92AEB7156728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C75357-5A5D-45C1-B8AA-55E189A8F233}">
      <dgm:prSet custT="1"/>
      <dgm:spPr>
        <a:solidFill>
          <a:srgbClr val="DCE6F2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Расписание</a:t>
          </a:r>
        </a:p>
      </dgm:t>
    </dgm:pt>
    <dgm:pt modelId="{C4DC9D53-3DD9-4B12-ACB1-217D2646F971}" type="parTrans" cxnId="{838D15F8-96D4-4D90-954B-E80E313BD8DE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460A3B-3EF3-485D-A700-A1EDBE4D2861}" type="sibTrans" cxnId="{838D15F8-96D4-4D90-954B-E80E313BD8DE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F87502-7016-4159-A36C-6B76E53D1954}">
      <dgm:prSet custT="1"/>
      <dgm:spPr>
        <a:solidFill>
          <a:srgbClr val="DCE6F2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Рабочая программа</a:t>
          </a:r>
        </a:p>
      </dgm:t>
    </dgm:pt>
    <dgm:pt modelId="{F4399B4B-CAD4-4982-8054-4CEFFC9BC6AF}" type="parTrans" cxnId="{6143CFC8-6784-4097-9C98-78ACF5291E56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6ADA60-2E0D-4F40-849C-E62686F21927}" type="sibTrans" cxnId="{6143CFC8-6784-4097-9C98-78ACF5291E56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A47672-CB42-4606-9AD4-CE763573804D}">
      <dgm:prSet phldrT="[Текст]" custT="1"/>
      <dgm:spPr>
        <a:solidFill>
          <a:schemeClr val="bg1">
            <a:alpha val="9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anchor="ctr"/>
        <a:lstStyle/>
        <a:p>
          <a:pPr marL="265113" indent="-173038" algn="l">
            <a:buFont typeface="Arial" panose="020B0604020202020204" pitchFamily="34" charset="0"/>
            <a:buChar char="•"/>
          </a:pPr>
          <a:r>
            <a:rPr lang="ru-RU" sz="1000" kern="1200" dirty="0"/>
            <a:t>В заявлении указывают срок, на который обучающемуся с ОВЗ предоставляют ИУП </a:t>
          </a:r>
          <a:endParaRPr lang="ru-RU" sz="100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8345796D-E8A4-4E7D-B8AE-261143FE9342}" type="parTrans" cxnId="{132A9932-AEC2-4103-B5C6-526481A7C942}">
      <dgm:prSet/>
      <dgm:spPr/>
      <dgm:t>
        <a:bodyPr/>
        <a:lstStyle/>
        <a:p>
          <a:endParaRPr lang="ru-RU"/>
        </a:p>
      </dgm:t>
    </dgm:pt>
    <dgm:pt modelId="{800354DE-DD58-4490-B765-BDC830FEF133}" type="sibTrans" cxnId="{132A9932-AEC2-4103-B5C6-526481A7C942}">
      <dgm:prSet/>
      <dgm:spPr/>
      <dgm:t>
        <a:bodyPr/>
        <a:lstStyle/>
        <a:p>
          <a:endParaRPr lang="ru-RU"/>
        </a:p>
      </dgm:t>
    </dgm:pt>
    <dgm:pt modelId="{36E7B02A-68E8-4027-BA15-244F9849F3C5}">
      <dgm:prSet phldrT="[Текст]" custT="1"/>
      <dgm:spPr>
        <a:solidFill>
          <a:schemeClr val="bg1">
            <a:alpha val="9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anchor="ctr"/>
        <a:lstStyle/>
        <a:p>
          <a:pPr marL="265113" indent="-173038" algn="l">
            <a:buFont typeface="Arial" panose="020B0604020202020204" pitchFamily="34" charset="0"/>
            <a:buChar char="•"/>
          </a:pPr>
          <a:r>
            <a:rPr lang="ru-RU" sz="1000" kern="1200" dirty="0"/>
            <a:t>Родители ученика могут высказать пожелание, какой дополнительный учебный предмет, курс включить в ИУП, какие предметы изучать углубленно</a:t>
          </a:r>
          <a:endParaRPr lang="ru-RU" sz="100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8D54C5B3-469A-4ED1-940B-89BB60AC314D}" type="parTrans" cxnId="{651EAD3B-882E-42AA-AE80-5BC184EBC634}">
      <dgm:prSet/>
      <dgm:spPr/>
      <dgm:t>
        <a:bodyPr/>
        <a:lstStyle/>
        <a:p>
          <a:endParaRPr lang="ru-RU"/>
        </a:p>
      </dgm:t>
    </dgm:pt>
    <dgm:pt modelId="{68B00E18-0232-422C-A1DA-CBAEB9EA66C4}" type="sibTrans" cxnId="{651EAD3B-882E-42AA-AE80-5BC184EBC634}">
      <dgm:prSet/>
      <dgm:spPr/>
      <dgm:t>
        <a:bodyPr/>
        <a:lstStyle/>
        <a:p>
          <a:endParaRPr lang="ru-RU"/>
        </a:p>
      </dgm:t>
    </dgm:pt>
    <dgm:pt modelId="{9BE15AE6-48F1-4705-B300-81A51A977939}">
      <dgm:prSet phldrT="[Текст]" custT="1"/>
      <dgm:spPr>
        <a:solidFill>
          <a:schemeClr val="bg1">
            <a:alpha val="9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anchor="t"/>
        <a:lstStyle/>
        <a:p>
          <a:pPr marL="265113" indent="-173038">
            <a:buFont typeface="Arial" panose="020B0604020202020204" pitchFamily="34" charset="0"/>
            <a:buChar char="•"/>
          </a:pPr>
          <a:r>
            <a:rPr lang="ru-RU" sz="1000" dirty="0"/>
            <a:t>Оформляется </a:t>
          </a:r>
          <a:r>
            <a:rPr lang="ru-RU" sz="1000"/>
            <a:t>приказом </a:t>
          </a:r>
          <a:r>
            <a:rPr lang="ru-RU" sz="1000" b="1">
              <a:solidFill>
                <a:srgbClr val="C00000"/>
              </a:solidFill>
            </a:rPr>
            <a:t>руководителя</a:t>
          </a:r>
          <a:r>
            <a:rPr lang="ru-RU" sz="1000"/>
            <a:t> </a:t>
          </a:r>
          <a:r>
            <a:rPr lang="ru-RU" sz="1000" dirty="0"/>
            <a:t>образовательной организации</a:t>
          </a:r>
        </a:p>
      </dgm:t>
    </dgm:pt>
    <dgm:pt modelId="{80FCCEE2-CA1D-47AF-8682-6D411B623E14}" type="parTrans" cxnId="{A32F9C8E-7F4D-49EA-8D35-84F50FA9587F}">
      <dgm:prSet/>
      <dgm:spPr/>
      <dgm:t>
        <a:bodyPr/>
        <a:lstStyle/>
        <a:p>
          <a:endParaRPr lang="ru-RU"/>
        </a:p>
      </dgm:t>
    </dgm:pt>
    <dgm:pt modelId="{FECD5D50-1595-406A-9CCA-35DB2C8E4833}" type="sibTrans" cxnId="{A32F9C8E-7F4D-49EA-8D35-84F50FA9587F}">
      <dgm:prSet/>
      <dgm:spPr/>
      <dgm:t>
        <a:bodyPr/>
        <a:lstStyle/>
        <a:p>
          <a:endParaRPr lang="ru-RU"/>
        </a:p>
      </dgm:t>
    </dgm:pt>
    <dgm:pt modelId="{3AEF164A-CC35-4254-A64A-072E28E4816E}">
      <dgm:prSet phldrT="[Текст]" custT="1"/>
      <dgm:spPr>
        <a:solidFill>
          <a:schemeClr val="bg1">
            <a:alpha val="9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anchor="t"/>
        <a:lstStyle/>
        <a:p>
          <a:pPr marL="265113" indent="-173038">
            <a:buFont typeface="Arial" panose="020B0604020202020204" pitchFamily="34" charset="0"/>
            <a:buChar char="•"/>
          </a:pPr>
          <a:r>
            <a:rPr lang="ru-RU" sz="1000" dirty="0"/>
            <a:t>Приложение к приказу содержит: индивидуальное расписание учебных занятий, ИУП с перечнем программ по предметам, количеством часов, сроками и формами промежуточной аттестации</a:t>
          </a:r>
          <a:endParaRPr lang="ru-RU" sz="10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E3B2896F-7F2B-4B46-A000-2811565EC00F}" type="parTrans" cxnId="{654E29D2-ABBC-486B-BB34-5C8E5BD6E166}">
      <dgm:prSet/>
      <dgm:spPr/>
      <dgm:t>
        <a:bodyPr/>
        <a:lstStyle/>
        <a:p>
          <a:endParaRPr lang="ru-RU"/>
        </a:p>
      </dgm:t>
    </dgm:pt>
    <dgm:pt modelId="{A8D93462-5881-4CAB-B9AC-96EA44DEE05B}" type="sibTrans" cxnId="{654E29D2-ABBC-486B-BB34-5C8E5BD6E166}">
      <dgm:prSet/>
      <dgm:spPr/>
      <dgm:t>
        <a:bodyPr/>
        <a:lstStyle/>
        <a:p>
          <a:endParaRPr lang="ru-RU"/>
        </a:p>
      </dgm:t>
    </dgm:pt>
    <dgm:pt modelId="{98463AD2-EEF5-4143-AF0A-AA70BA29F27C}">
      <dgm:prSet phldrT="[Текст]" custT="1"/>
      <dgm:spPr>
        <a:solidFill>
          <a:schemeClr val="bg1">
            <a:alpha val="9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anchor="t"/>
        <a:lstStyle/>
        <a:p>
          <a:pPr marL="265113" indent="-173038">
            <a:buFont typeface="Arial" panose="020B0604020202020204" pitchFamily="34" charset="0"/>
            <a:buChar char="•"/>
          </a:pPr>
          <a:r>
            <a:rPr lang="ru-RU" sz="1200" b="1" dirty="0">
              <a:solidFill>
                <a:schemeClr val="tx1"/>
              </a:solidFill>
            </a:rPr>
            <a:t> </a:t>
          </a:r>
          <a:r>
            <a:rPr lang="ru-RU" sz="1000" b="1" dirty="0">
              <a:solidFill>
                <a:srgbClr val="C00000"/>
              </a:solidFill>
            </a:rPr>
            <a:t>ППк </a:t>
          </a:r>
          <a:r>
            <a:rPr lang="ru-RU" sz="1000" dirty="0"/>
            <a:t>разрабатывает ИУП </a:t>
          </a:r>
        </a:p>
      </dgm:t>
    </dgm:pt>
    <dgm:pt modelId="{91F59A37-5A46-4FCA-830C-781BEB36C111}" type="parTrans" cxnId="{D1934366-A924-4306-BA1F-411E249F5E00}">
      <dgm:prSet/>
      <dgm:spPr/>
      <dgm:t>
        <a:bodyPr/>
        <a:lstStyle/>
        <a:p>
          <a:endParaRPr lang="ru-RU"/>
        </a:p>
      </dgm:t>
    </dgm:pt>
    <dgm:pt modelId="{E06B8A44-0707-4726-A3AB-670138465E18}" type="sibTrans" cxnId="{D1934366-A924-4306-BA1F-411E249F5E00}">
      <dgm:prSet/>
      <dgm:spPr/>
      <dgm:t>
        <a:bodyPr/>
        <a:lstStyle/>
        <a:p>
          <a:endParaRPr lang="ru-RU"/>
        </a:p>
      </dgm:t>
    </dgm:pt>
    <dgm:pt modelId="{372CBFC8-3133-491B-AA86-5352F3D53CA6}">
      <dgm:prSet phldrT="[Текст]" custT="1"/>
      <dgm:spPr>
        <a:solidFill>
          <a:schemeClr val="bg1">
            <a:alpha val="9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anchor="t"/>
        <a:lstStyle/>
        <a:p>
          <a:pPr marL="265113" indent="-173038">
            <a:buFont typeface="Arial" panose="020B0604020202020204" pitchFamily="34" charset="0"/>
            <a:buChar char="•"/>
          </a:pPr>
          <a:r>
            <a:rPr lang="ru-RU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 </a:t>
          </a:r>
          <a:r>
            <a:rPr lang="ru-RU" sz="1000" b="1" kern="1200" dirty="0">
              <a:solidFill>
                <a:srgbClr val="C00000"/>
              </a:solidFill>
              <a:latin typeface="Calibri"/>
              <a:ea typeface="+mn-ea"/>
              <a:cs typeface="+mn-cs"/>
            </a:rPr>
            <a:t>Лиц</a:t>
          </a:r>
          <a:r>
            <a:rPr lang="ru-RU" sz="1000" b="1" kern="1200" dirty="0">
              <a:solidFill>
                <a:srgbClr val="C00000"/>
              </a:solidFill>
            </a:rPr>
            <a:t>о, уполномоченное руководителем,</a:t>
          </a:r>
          <a:r>
            <a:rPr lang="ru-RU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 составляет расписание уроков и занятий внеурочной деятельности </a:t>
          </a:r>
        </a:p>
      </dgm:t>
    </dgm:pt>
    <dgm:pt modelId="{7478D2AF-900D-46E3-B2EA-70B0B11004A1}" type="parTrans" cxnId="{4EF9C4A6-4A7A-4388-BC63-7C74F5BBE552}">
      <dgm:prSet/>
      <dgm:spPr/>
      <dgm:t>
        <a:bodyPr/>
        <a:lstStyle/>
        <a:p>
          <a:endParaRPr lang="ru-RU"/>
        </a:p>
      </dgm:t>
    </dgm:pt>
    <dgm:pt modelId="{0FCD7A33-4BB4-4035-848B-07413BA19168}" type="sibTrans" cxnId="{4EF9C4A6-4A7A-4388-BC63-7C74F5BBE552}">
      <dgm:prSet/>
      <dgm:spPr/>
      <dgm:t>
        <a:bodyPr/>
        <a:lstStyle/>
        <a:p>
          <a:endParaRPr lang="ru-RU"/>
        </a:p>
      </dgm:t>
    </dgm:pt>
    <dgm:pt modelId="{CFD1ADC6-1CA9-48C2-A79C-FF27DC26D920}">
      <dgm:prSet phldrT="[Текст]" custT="1"/>
      <dgm:spPr>
        <a:solidFill>
          <a:schemeClr val="bg1">
            <a:alpha val="9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anchor="t"/>
        <a:lstStyle/>
        <a:p>
          <a:pPr marL="265113" indent="-173038">
            <a:buFont typeface="Arial" panose="020B0604020202020204" pitchFamily="34" charset="0"/>
            <a:buChar char="•"/>
          </a:pPr>
          <a:r>
            <a:rPr lang="ru-RU" sz="1000" dirty="0"/>
            <a:t>Если в ИУП вводят дополнительно учебный предмет, курс коррекционно-развивающей области, внеурочной деятельности, то </a:t>
          </a:r>
          <a:r>
            <a:rPr lang="ru-RU" sz="1000" b="1" dirty="0">
              <a:solidFill>
                <a:srgbClr val="C00000"/>
              </a:solidFill>
            </a:rPr>
            <a:t>педагог</a:t>
          </a:r>
          <a:r>
            <a:rPr lang="ru-RU" sz="1000" dirty="0"/>
            <a:t> и соответствующий </a:t>
          </a:r>
          <a:r>
            <a:rPr lang="ru-RU" sz="1000" b="1" dirty="0">
              <a:solidFill>
                <a:srgbClr val="C00000"/>
              </a:solidFill>
            </a:rPr>
            <a:t>специалист</a:t>
          </a:r>
          <a:r>
            <a:rPr lang="ru-RU" sz="1000" dirty="0"/>
            <a:t> разрабатывают рабочую программу предмета, курса</a:t>
          </a:r>
        </a:p>
      </dgm:t>
    </dgm:pt>
    <dgm:pt modelId="{419F6612-D9A9-4CE1-9FBD-74B0B25E17FC}" type="parTrans" cxnId="{A41D40F0-41FE-48D6-9B8A-54B882267A76}">
      <dgm:prSet/>
      <dgm:spPr/>
      <dgm:t>
        <a:bodyPr/>
        <a:lstStyle/>
        <a:p>
          <a:endParaRPr lang="ru-RU"/>
        </a:p>
      </dgm:t>
    </dgm:pt>
    <dgm:pt modelId="{A6BF9343-3031-4D0E-B5D8-2B8671DF9F45}" type="sibTrans" cxnId="{A41D40F0-41FE-48D6-9B8A-54B882267A76}">
      <dgm:prSet/>
      <dgm:spPr/>
      <dgm:t>
        <a:bodyPr/>
        <a:lstStyle/>
        <a:p>
          <a:endParaRPr lang="ru-RU"/>
        </a:p>
      </dgm:t>
    </dgm:pt>
    <dgm:pt modelId="{F107A7C9-3E53-4644-A3E3-32FD113538FC}">
      <dgm:prSet phldrT="[Текст]" custT="1"/>
      <dgm:spPr>
        <a:solidFill>
          <a:schemeClr val="bg1">
            <a:alpha val="9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anchor="t"/>
        <a:lstStyle/>
        <a:p>
          <a:pPr marL="265113" indent="-173038">
            <a:buFont typeface="Arial" panose="020B0604020202020204" pitchFamily="34" charset="0"/>
            <a:buNone/>
          </a:pPr>
          <a:endParaRPr lang="ru-RU" sz="1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gm:t>
    </dgm:pt>
    <dgm:pt modelId="{01A7F317-FB5E-498C-BEDA-7762BF5EB17F}" type="parTrans" cxnId="{FCDE098E-9B0C-4812-A6D3-C8D3390CA657}">
      <dgm:prSet/>
      <dgm:spPr/>
      <dgm:t>
        <a:bodyPr/>
        <a:lstStyle/>
        <a:p>
          <a:endParaRPr lang="ru-RU"/>
        </a:p>
      </dgm:t>
    </dgm:pt>
    <dgm:pt modelId="{60D4F414-C5F8-46A3-86E8-B94F64E99604}" type="sibTrans" cxnId="{FCDE098E-9B0C-4812-A6D3-C8D3390CA657}">
      <dgm:prSet/>
      <dgm:spPr/>
      <dgm:t>
        <a:bodyPr/>
        <a:lstStyle/>
        <a:p>
          <a:endParaRPr lang="ru-RU"/>
        </a:p>
      </dgm:t>
    </dgm:pt>
    <dgm:pt modelId="{41BED32D-8C06-4E4A-B93E-AEF92F66F8BA}">
      <dgm:prSet custT="1"/>
      <dgm:spPr>
        <a:solidFill>
          <a:srgbClr val="DCE6F2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Оценка</a:t>
          </a:r>
          <a:r>
            <a:rPr lang="ru-RU" sz="1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 достижений </a:t>
          </a:r>
        </a:p>
      </dgm:t>
    </dgm:pt>
    <dgm:pt modelId="{E6D45AEC-83DE-4D7B-859A-12E4E7EB892A}" type="sibTrans" cxnId="{14763483-41E4-41B4-A9B9-FED1D5E08BBE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725CC4-8500-4AE2-8846-00F3C13038BD}" type="parTrans" cxnId="{14763483-41E4-41B4-A9B9-FED1D5E08BBE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8E6500-49BF-4922-8240-21586AD12198}">
      <dgm:prSet phldrT="[Текст]" custT="1"/>
      <dgm:spPr>
        <a:solidFill>
          <a:schemeClr val="bg1">
            <a:alpha val="9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anchor="t"/>
        <a:lstStyle/>
        <a:p>
          <a:pPr marL="265113" indent="-173038">
            <a:buFont typeface="Arial" panose="020B0604020202020204" pitchFamily="34" charset="0"/>
            <a:buChar char="•"/>
          </a:pPr>
          <a:r>
            <a:rPr lang="ru-RU" sz="1000" dirty="0"/>
            <a:t>Ознакомление родителей (законных представителей)</a:t>
          </a:r>
        </a:p>
      </dgm:t>
    </dgm:pt>
    <dgm:pt modelId="{5B6CF872-C836-40F3-9259-7819B4C02330}" type="parTrans" cxnId="{26C0D2B2-2889-4AD5-AB53-A6115E2ED022}">
      <dgm:prSet/>
      <dgm:spPr/>
      <dgm:t>
        <a:bodyPr/>
        <a:lstStyle/>
        <a:p>
          <a:endParaRPr lang="ru-RU"/>
        </a:p>
      </dgm:t>
    </dgm:pt>
    <dgm:pt modelId="{D103563D-5C2E-414A-9679-89F3B6EC2962}" type="sibTrans" cxnId="{26C0D2B2-2889-4AD5-AB53-A6115E2ED022}">
      <dgm:prSet/>
      <dgm:spPr/>
      <dgm:t>
        <a:bodyPr/>
        <a:lstStyle/>
        <a:p>
          <a:endParaRPr lang="ru-RU"/>
        </a:p>
      </dgm:t>
    </dgm:pt>
    <dgm:pt modelId="{0B488E7B-0B0F-4FA5-BFA0-5480DA9D819F}">
      <dgm:prSet phldrT="[Текст]" custT="1"/>
      <dgm:spPr>
        <a:solidFill>
          <a:schemeClr val="bg1">
            <a:alpha val="9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anchor="t"/>
        <a:lstStyle/>
        <a:p>
          <a:pPr marL="265113" indent="-173038">
            <a:buFont typeface="Arial" panose="020B0604020202020204" pitchFamily="34" charset="0"/>
            <a:buChar char="•"/>
          </a:pPr>
          <a:r>
            <a:rPr lang="ru-RU" sz="1000" dirty="0"/>
            <a:t>Срок разработки ИУП  определяется локальным нормативным актом </a:t>
          </a:r>
        </a:p>
      </dgm:t>
    </dgm:pt>
    <dgm:pt modelId="{39F6905C-112A-4FB6-AE81-D3DB936B2CD4}" type="parTrans" cxnId="{544EC31E-6F5E-402D-8269-1D42AE88A001}">
      <dgm:prSet/>
      <dgm:spPr/>
      <dgm:t>
        <a:bodyPr/>
        <a:lstStyle/>
        <a:p>
          <a:endParaRPr lang="ru-RU"/>
        </a:p>
      </dgm:t>
    </dgm:pt>
    <dgm:pt modelId="{522E1117-F314-4805-A119-64DB98A26988}" type="sibTrans" cxnId="{544EC31E-6F5E-402D-8269-1D42AE88A001}">
      <dgm:prSet/>
      <dgm:spPr/>
      <dgm:t>
        <a:bodyPr/>
        <a:lstStyle/>
        <a:p>
          <a:endParaRPr lang="ru-RU"/>
        </a:p>
      </dgm:t>
    </dgm:pt>
    <dgm:pt modelId="{94769397-AC2C-4AB3-AC69-4B0B7E826177}" type="pres">
      <dgm:prSet presAssocID="{A05BAB0A-15D9-4F29-A1DD-EAD253E3A5AF}" presName="Name0" presStyleCnt="0">
        <dgm:presLayoutVars>
          <dgm:dir/>
          <dgm:animLvl val="lvl"/>
          <dgm:resizeHandles/>
        </dgm:presLayoutVars>
      </dgm:prSet>
      <dgm:spPr/>
    </dgm:pt>
    <dgm:pt modelId="{FD73F348-5069-4DFB-B9DD-56DFDA4361A8}" type="pres">
      <dgm:prSet presAssocID="{2EAEE050-82AF-48A1-BDA6-3FA4145EC573}" presName="linNode" presStyleCnt="0"/>
      <dgm:spPr/>
    </dgm:pt>
    <dgm:pt modelId="{8765DA57-9C03-4AD0-A492-4191D95E7B60}" type="pres">
      <dgm:prSet presAssocID="{2EAEE050-82AF-48A1-BDA6-3FA4145EC573}" presName="parentShp" presStyleLbl="node1" presStyleIdx="0" presStyleCnt="6" custScaleX="93592" custScaleY="141449">
        <dgm:presLayoutVars>
          <dgm:bulletEnabled val="1"/>
        </dgm:presLayoutVars>
      </dgm:prSet>
      <dgm:spPr>
        <a:prstGeom prst="rect">
          <a:avLst/>
        </a:prstGeom>
      </dgm:spPr>
    </dgm:pt>
    <dgm:pt modelId="{AFFF842C-EF22-4CC2-9575-87BE68FFD740}" type="pres">
      <dgm:prSet presAssocID="{2EAEE050-82AF-48A1-BDA6-3FA4145EC573}" presName="childShp" presStyleLbl="bgAccFollowNode1" presStyleIdx="0" presStyleCnt="6" custScaleY="135454">
        <dgm:presLayoutVars>
          <dgm:bulletEnabled val="1"/>
        </dgm:presLayoutVars>
      </dgm:prSet>
      <dgm:spPr>
        <a:prstGeom prst="rect">
          <a:avLst/>
        </a:prstGeom>
      </dgm:spPr>
    </dgm:pt>
    <dgm:pt modelId="{092D7B33-0452-488B-AD95-C04722442A9B}" type="pres">
      <dgm:prSet presAssocID="{4032C13C-284F-461D-93F3-2F9C29ACD874}" presName="spacing" presStyleCnt="0"/>
      <dgm:spPr/>
    </dgm:pt>
    <dgm:pt modelId="{116EEB70-6239-48D9-9C87-1A6D5B0EFB88}" type="pres">
      <dgm:prSet presAssocID="{CB18DB09-3239-439D-9A68-7B00F5ED060A}" presName="linNode" presStyleCnt="0"/>
      <dgm:spPr/>
    </dgm:pt>
    <dgm:pt modelId="{612D92CE-2EBD-4F0B-BBB1-94FDA3146B2E}" type="pres">
      <dgm:prSet presAssocID="{CB18DB09-3239-439D-9A68-7B00F5ED060A}" presName="parentShp" presStyleLbl="node1" presStyleIdx="1" presStyleCnt="6" custScaleX="93260" custScaleY="119074">
        <dgm:presLayoutVars>
          <dgm:bulletEnabled val="1"/>
        </dgm:presLayoutVars>
      </dgm:prSet>
      <dgm:spPr>
        <a:prstGeom prst="rect">
          <a:avLst/>
        </a:prstGeom>
      </dgm:spPr>
    </dgm:pt>
    <dgm:pt modelId="{A27CA1B9-5920-4A27-823F-527EAE2E55F2}" type="pres">
      <dgm:prSet presAssocID="{CB18DB09-3239-439D-9A68-7B00F5ED060A}" presName="childShp" presStyleLbl="bgAccFollowNode1" presStyleIdx="1" presStyleCnt="6" custScaleY="112748" custLinFactNeighborX="589" custLinFactNeighborY="0">
        <dgm:presLayoutVars>
          <dgm:bulletEnabled val="1"/>
        </dgm:presLayoutVars>
      </dgm:prSet>
      <dgm:spPr>
        <a:prstGeom prst="rect">
          <a:avLst/>
        </a:prstGeom>
      </dgm:spPr>
    </dgm:pt>
    <dgm:pt modelId="{64C797CA-F456-4CB2-B8D7-821924D9C6AF}" type="pres">
      <dgm:prSet presAssocID="{B59F59C1-A674-4AFA-85D4-4D75FC35A76B}" presName="spacing" presStyleCnt="0"/>
      <dgm:spPr/>
    </dgm:pt>
    <dgm:pt modelId="{953F5FA8-8056-41FE-9E66-1143B5C3CD99}" type="pres">
      <dgm:prSet presAssocID="{D6ADC964-9A43-4C4D-B062-ADBBE6C3F5AF}" presName="linNode" presStyleCnt="0"/>
      <dgm:spPr/>
    </dgm:pt>
    <dgm:pt modelId="{DC027E9B-B991-483D-A2F7-2CD6368ED4AD}" type="pres">
      <dgm:prSet presAssocID="{D6ADC964-9A43-4C4D-B062-ADBBE6C3F5AF}" presName="parentShp" presStyleLbl="node1" presStyleIdx="2" presStyleCnt="6" custScaleX="93260" custScaleY="132249">
        <dgm:presLayoutVars>
          <dgm:bulletEnabled val="1"/>
        </dgm:presLayoutVars>
      </dgm:prSet>
      <dgm:spPr>
        <a:prstGeom prst="rect">
          <a:avLst/>
        </a:prstGeom>
      </dgm:spPr>
    </dgm:pt>
    <dgm:pt modelId="{99739D87-1463-42D2-AE48-BB1EE3E6571F}" type="pres">
      <dgm:prSet presAssocID="{D6ADC964-9A43-4C4D-B062-ADBBE6C3F5AF}" presName="childShp" presStyleLbl="bgAccFollowNode1" presStyleIdx="2" presStyleCnt="6" custScaleY="132585" custLinFactNeighborX="545" custLinFactNeighborY="3164">
        <dgm:presLayoutVars>
          <dgm:bulletEnabled val="1"/>
        </dgm:presLayoutVars>
      </dgm:prSet>
      <dgm:spPr>
        <a:prstGeom prst="rect">
          <a:avLst/>
        </a:prstGeom>
      </dgm:spPr>
    </dgm:pt>
    <dgm:pt modelId="{C21D0821-1183-4DCF-AE15-171B4AD9B93F}" type="pres">
      <dgm:prSet presAssocID="{139170F3-30CA-400F-8DE8-893B1CAAB260}" presName="spacing" presStyleCnt="0"/>
      <dgm:spPr/>
    </dgm:pt>
    <dgm:pt modelId="{67E9BA20-37B9-499E-B8CB-B870E520C3C0}" type="pres">
      <dgm:prSet presAssocID="{DDC75357-5A5D-45C1-B8AA-55E189A8F233}" presName="linNode" presStyleCnt="0"/>
      <dgm:spPr/>
    </dgm:pt>
    <dgm:pt modelId="{88927D6C-AD03-4E2A-B189-F47ED836BD5E}" type="pres">
      <dgm:prSet presAssocID="{DDC75357-5A5D-45C1-B8AA-55E189A8F233}" presName="parentShp" presStyleLbl="node1" presStyleIdx="3" presStyleCnt="6" custScaleX="93260" custScaleY="119702">
        <dgm:presLayoutVars>
          <dgm:bulletEnabled val="1"/>
        </dgm:presLayoutVars>
      </dgm:prSet>
      <dgm:spPr>
        <a:prstGeom prst="rect">
          <a:avLst/>
        </a:prstGeom>
      </dgm:spPr>
    </dgm:pt>
    <dgm:pt modelId="{7A6599B6-BE06-4949-907D-C5E477D91437}" type="pres">
      <dgm:prSet presAssocID="{DDC75357-5A5D-45C1-B8AA-55E189A8F233}" presName="childShp" presStyleLbl="bgAccFollowNode1" presStyleIdx="3" presStyleCnt="6" custScaleY="119962" custLinFactNeighborX="545" custLinFactNeighborY="3164">
        <dgm:presLayoutVars>
          <dgm:bulletEnabled val="1"/>
        </dgm:presLayoutVars>
      </dgm:prSet>
      <dgm:spPr>
        <a:prstGeom prst="rect">
          <a:avLst/>
        </a:prstGeom>
      </dgm:spPr>
    </dgm:pt>
    <dgm:pt modelId="{CD46BC58-60D3-4993-89F2-9140B6F085BB}" type="pres">
      <dgm:prSet presAssocID="{B9460A3B-3EF3-485D-A700-A1EDBE4D2861}" presName="spacing" presStyleCnt="0"/>
      <dgm:spPr/>
    </dgm:pt>
    <dgm:pt modelId="{1338FE21-546F-4274-BFE8-5B6F2C454090}" type="pres">
      <dgm:prSet presAssocID="{1CF87502-7016-4159-A36C-6B76E53D1954}" presName="linNode" presStyleCnt="0"/>
      <dgm:spPr/>
    </dgm:pt>
    <dgm:pt modelId="{5D88E427-E518-4640-95BC-8A2CAAC6E2E0}" type="pres">
      <dgm:prSet presAssocID="{1CF87502-7016-4159-A36C-6B76E53D1954}" presName="parentShp" presStyleLbl="node1" presStyleIdx="4" presStyleCnt="6" custScaleX="93260" custScaleY="121014">
        <dgm:presLayoutVars>
          <dgm:bulletEnabled val="1"/>
        </dgm:presLayoutVars>
      </dgm:prSet>
      <dgm:spPr>
        <a:prstGeom prst="rect">
          <a:avLst/>
        </a:prstGeom>
      </dgm:spPr>
    </dgm:pt>
    <dgm:pt modelId="{09BF2E7C-39D1-44F5-B294-9D5E654A14D9}" type="pres">
      <dgm:prSet presAssocID="{1CF87502-7016-4159-A36C-6B76E53D1954}" presName="childShp" presStyleLbl="bgAccFollowNode1" presStyleIdx="4" presStyleCnt="6" custScaleY="106685" custLinFactNeighborX="545" custLinFactNeighborY="3164">
        <dgm:presLayoutVars>
          <dgm:bulletEnabled val="1"/>
        </dgm:presLayoutVars>
      </dgm:prSet>
      <dgm:spPr>
        <a:prstGeom prst="rect">
          <a:avLst/>
        </a:prstGeom>
      </dgm:spPr>
    </dgm:pt>
    <dgm:pt modelId="{7865484B-5AEA-468B-A6F8-0D115A0E0C84}" type="pres">
      <dgm:prSet presAssocID="{166ADA60-2E0D-4F40-849C-E62686F21927}" presName="spacing" presStyleCnt="0"/>
      <dgm:spPr/>
    </dgm:pt>
    <dgm:pt modelId="{09129795-AE91-4DD2-AD77-22D6776F536A}" type="pres">
      <dgm:prSet presAssocID="{41BED32D-8C06-4E4A-B93E-AEF92F66F8BA}" presName="linNode" presStyleCnt="0"/>
      <dgm:spPr/>
    </dgm:pt>
    <dgm:pt modelId="{F7A32A97-07E9-44D8-AD4B-FB5C3BDF154A}" type="pres">
      <dgm:prSet presAssocID="{41BED32D-8C06-4E4A-B93E-AEF92F66F8BA}" presName="parentShp" presStyleLbl="node1" presStyleIdx="5" presStyleCnt="6" custScaleX="93260" custScaleY="131744" custLinFactNeighborX="-37218" custLinFactNeighborY="-33953">
        <dgm:presLayoutVars>
          <dgm:bulletEnabled val="1"/>
        </dgm:presLayoutVars>
      </dgm:prSet>
      <dgm:spPr>
        <a:prstGeom prst="rect">
          <a:avLst/>
        </a:prstGeom>
      </dgm:spPr>
    </dgm:pt>
    <dgm:pt modelId="{369B32A2-F085-4D62-B69C-45A8D702276B}" type="pres">
      <dgm:prSet presAssocID="{41BED32D-8C06-4E4A-B93E-AEF92F66F8BA}" presName="childShp" presStyleLbl="bgAccFollowNode1" presStyleIdx="5" presStyleCnt="6" custFlipHor="1" custScaleX="26502" custScaleY="216556" custLinFactY="20695" custLinFactNeighborX="-7065" custLinFactNeighborY="100000">
        <dgm:presLayoutVars>
          <dgm:bulletEnabled val="1"/>
        </dgm:presLayoutVars>
      </dgm:prSet>
      <dgm:spPr>
        <a:prstGeom prst="rect">
          <a:avLst/>
        </a:prstGeom>
        <a:noFill/>
        <a:ln>
          <a:noFill/>
        </a:ln>
      </dgm:spPr>
    </dgm:pt>
  </dgm:ptLst>
  <dgm:cxnLst>
    <dgm:cxn modelId="{813E7604-6356-4B6B-A835-029CF5F3EC90}" type="presOf" srcId="{A05BAB0A-15D9-4F29-A1DD-EAD253E3A5AF}" destId="{94769397-AC2C-4AB3-AC69-4B0B7E826177}" srcOrd="0" destOrd="0" presId="urn:microsoft.com/office/officeart/2005/8/layout/vList6"/>
    <dgm:cxn modelId="{E307B008-6FF8-4E7B-BAAA-85A6C3D863C2}" srcId="{2EAEE050-82AF-48A1-BDA6-3FA4145EC573}" destId="{76FCC51C-B55B-47F9-8661-CB16181786D4}" srcOrd="0" destOrd="0" parTransId="{692C7F13-853D-49C6-9051-28DFE83A16B8}" sibTransId="{0ED8A634-D1F1-4742-A1BC-AD163E610CF5}"/>
    <dgm:cxn modelId="{786B490D-F8AA-4AB7-8E15-33ED33261466}" type="presOf" srcId="{9BE15AE6-48F1-4705-B300-81A51A977939}" destId="{A27CA1B9-5920-4A27-823F-527EAE2E55F2}" srcOrd="0" destOrd="0" presId="urn:microsoft.com/office/officeart/2005/8/layout/vList6"/>
    <dgm:cxn modelId="{544EC31E-6F5E-402D-8269-1D42AE88A001}" srcId="{D6ADC964-9A43-4C4D-B062-ADBBE6C3F5AF}" destId="{0B488E7B-0B0F-4FA5-BFA0-5480DA9D819F}" srcOrd="1" destOrd="0" parTransId="{39F6905C-112A-4FB6-AE81-D3DB936B2CD4}" sibTransId="{522E1117-F314-4805-A119-64DB98A26988}"/>
    <dgm:cxn modelId="{C9251427-EA04-48C1-8D4C-1412A6D8D068}" type="presOf" srcId="{98463AD2-EEF5-4143-AF0A-AA70BA29F27C}" destId="{99739D87-1463-42D2-AE48-BB1EE3E6571F}" srcOrd="0" destOrd="0" presId="urn:microsoft.com/office/officeart/2005/8/layout/vList6"/>
    <dgm:cxn modelId="{4D86672C-565E-4836-A209-98C3C736F71C}" type="presOf" srcId="{0B488E7B-0B0F-4FA5-BFA0-5480DA9D819F}" destId="{99739D87-1463-42D2-AE48-BB1EE3E6571F}" srcOrd="0" destOrd="1" presId="urn:microsoft.com/office/officeart/2005/8/layout/vList6"/>
    <dgm:cxn modelId="{4838022D-3D21-46B4-A23C-478E5C8BA9AD}" type="presOf" srcId="{D6ADC964-9A43-4C4D-B062-ADBBE6C3F5AF}" destId="{DC027E9B-B991-483D-A2F7-2CD6368ED4AD}" srcOrd="0" destOrd="0" presId="urn:microsoft.com/office/officeart/2005/8/layout/vList6"/>
    <dgm:cxn modelId="{BF6CB42D-7922-4F72-BF53-4F2939D40290}" srcId="{A05BAB0A-15D9-4F29-A1DD-EAD253E3A5AF}" destId="{2EAEE050-82AF-48A1-BDA6-3FA4145EC573}" srcOrd="0" destOrd="0" parTransId="{DCE65012-1FC2-4451-9397-977A819F1B23}" sibTransId="{4032C13C-284F-461D-93F3-2F9C29ACD874}"/>
    <dgm:cxn modelId="{3BF46831-3F10-4464-8133-B395C2DBF355}" type="presOf" srcId="{1CF87502-7016-4159-A36C-6B76E53D1954}" destId="{5D88E427-E518-4640-95BC-8A2CAAC6E2E0}" srcOrd="0" destOrd="0" presId="urn:microsoft.com/office/officeart/2005/8/layout/vList6"/>
    <dgm:cxn modelId="{132A9932-AEC2-4103-B5C6-526481A7C942}" srcId="{2EAEE050-82AF-48A1-BDA6-3FA4145EC573}" destId="{D8A47672-CB42-4606-9AD4-CE763573804D}" srcOrd="1" destOrd="0" parTransId="{8345796D-E8A4-4E7D-B8AE-261143FE9342}" sibTransId="{800354DE-DD58-4490-B765-BDC830FEF133}"/>
    <dgm:cxn modelId="{B5DD5434-A588-42C3-BEAB-F5C4EC903322}" type="presOf" srcId="{D8A47672-CB42-4606-9AD4-CE763573804D}" destId="{AFFF842C-EF22-4CC2-9575-87BE68FFD740}" srcOrd="0" destOrd="1" presId="urn:microsoft.com/office/officeart/2005/8/layout/vList6"/>
    <dgm:cxn modelId="{35B8B837-0E8D-4900-A9A0-4D6ED25138F1}" type="presOf" srcId="{36E7B02A-68E8-4027-BA15-244F9849F3C5}" destId="{AFFF842C-EF22-4CC2-9575-87BE68FFD740}" srcOrd="0" destOrd="2" presId="urn:microsoft.com/office/officeart/2005/8/layout/vList6"/>
    <dgm:cxn modelId="{651EAD3B-882E-42AA-AE80-5BC184EBC634}" srcId="{2EAEE050-82AF-48A1-BDA6-3FA4145EC573}" destId="{36E7B02A-68E8-4027-BA15-244F9849F3C5}" srcOrd="2" destOrd="0" parTransId="{8D54C5B3-469A-4ED1-940B-89BB60AC314D}" sibTransId="{68B00E18-0232-422C-A1DA-CBAEB9EA66C4}"/>
    <dgm:cxn modelId="{D1934366-A924-4306-BA1F-411E249F5E00}" srcId="{D6ADC964-9A43-4C4D-B062-ADBBE6C3F5AF}" destId="{98463AD2-EEF5-4143-AF0A-AA70BA29F27C}" srcOrd="0" destOrd="0" parTransId="{91F59A37-5A46-4FCA-830C-781BEB36C111}" sibTransId="{E06B8A44-0707-4726-A3AB-670138465E18}"/>
    <dgm:cxn modelId="{EE5E9F74-C054-4067-AF21-3296AC2D3EB8}" type="presOf" srcId="{2EAEE050-82AF-48A1-BDA6-3FA4145EC573}" destId="{8765DA57-9C03-4AD0-A492-4191D95E7B60}" srcOrd="0" destOrd="0" presId="urn:microsoft.com/office/officeart/2005/8/layout/vList6"/>
    <dgm:cxn modelId="{CD5E3478-E69B-4A8F-B5A1-124030C22763}" srcId="{A05BAB0A-15D9-4F29-A1DD-EAD253E3A5AF}" destId="{CB18DB09-3239-439D-9A68-7B00F5ED060A}" srcOrd="1" destOrd="0" parTransId="{C66953E4-0E66-49C7-B4A8-9F7A637AC3E1}" sibTransId="{B59F59C1-A674-4AFA-85D4-4D75FC35A76B}"/>
    <dgm:cxn modelId="{14763483-41E4-41B4-A9B9-FED1D5E08BBE}" srcId="{A05BAB0A-15D9-4F29-A1DD-EAD253E3A5AF}" destId="{41BED32D-8C06-4E4A-B93E-AEF92F66F8BA}" srcOrd="5" destOrd="0" parTransId="{47725CC4-8500-4AE2-8846-00F3C13038BD}" sibTransId="{E6D45AEC-83DE-4D7B-859A-12E4E7EB892A}"/>
    <dgm:cxn modelId="{39EE0F84-7BED-4B2B-8357-1399FD813397}" type="presOf" srcId="{3AEF164A-CC35-4254-A64A-072E28E4816E}" destId="{A27CA1B9-5920-4A27-823F-527EAE2E55F2}" srcOrd="0" destOrd="1" presId="urn:microsoft.com/office/officeart/2005/8/layout/vList6"/>
    <dgm:cxn modelId="{FCDE098E-9B0C-4812-A6D3-C8D3390CA657}" srcId="{DDC75357-5A5D-45C1-B8AA-55E189A8F233}" destId="{F107A7C9-3E53-4644-A3E3-32FD113538FC}" srcOrd="0" destOrd="0" parTransId="{01A7F317-FB5E-498C-BEDA-7762BF5EB17F}" sibTransId="{60D4F414-C5F8-46A3-86E8-B94F64E99604}"/>
    <dgm:cxn modelId="{A32F9C8E-7F4D-49EA-8D35-84F50FA9587F}" srcId="{CB18DB09-3239-439D-9A68-7B00F5ED060A}" destId="{9BE15AE6-48F1-4705-B300-81A51A977939}" srcOrd="0" destOrd="0" parTransId="{80FCCEE2-CA1D-47AF-8682-6D411B623E14}" sibTransId="{FECD5D50-1595-406A-9CCA-35DB2C8E4833}"/>
    <dgm:cxn modelId="{1FB5B195-7253-4036-833F-A264BC04FD39}" type="presOf" srcId="{CFD1ADC6-1CA9-48C2-A79C-FF27DC26D920}" destId="{09BF2E7C-39D1-44F5-B294-9D5E654A14D9}" srcOrd="0" destOrd="0" presId="urn:microsoft.com/office/officeart/2005/8/layout/vList6"/>
    <dgm:cxn modelId="{8C4F8199-88ED-4F9C-B1A5-9969B6755E81}" type="presOf" srcId="{372CBFC8-3133-491B-AA86-5352F3D53CA6}" destId="{7A6599B6-BE06-4949-907D-C5E477D91437}" srcOrd="0" destOrd="1" presId="urn:microsoft.com/office/officeart/2005/8/layout/vList6"/>
    <dgm:cxn modelId="{4EF9C4A6-4A7A-4388-BC63-7C74F5BBE552}" srcId="{DDC75357-5A5D-45C1-B8AA-55E189A8F233}" destId="{372CBFC8-3133-491B-AA86-5352F3D53CA6}" srcOrd="1" destOrd="0" parTransId="{7478D2AF-900D-46E3-B2EA-70B0B11004A1}" sibTransId="{0FCD7A33-4BB4-4035-848B-07413BA19168}"/>
    <dgm:cxn modelId="{BDD0E6A9-F1D4-4CCF-AB18-07DA42FCA640}" type="presOf" srcId="{41BED32D-8C06-4E4A-B93E-AEF92F66F8BA}" destId="{F7A32A97-07E9-44D8-AD4B-FB5C3BDF154A}" srcOrd="0" destOrd="0" presId="urn:microsoft.com/office/officeart/2005/8/layout/vList6"/>
    <dgm:cxn modelId="{26C0D2B2-2889-4AD5-AB53-A6115E2ED022}" srcId="{D6ADC964-9A43-4C4D-B062-ADBBE6C3F5AF}" destId="{478E6500-49BF-4922-8240-21586AD12198}" srcOrd="2" destOrd="0" parTransId="{5B6CF872-C836-40F3-9259-7819B4C02330}" sibTransId="{D103563D-5C2E-414A-9679-89F3B6EC2962}"/>
    <dgm:cxn modelId="{6143CFC8-6784-4097-9C98-78ACF5291E56}" srcId="{A05BAB0A-15D9-4F29-A1DD-EAD253E3A5AF}" destId="{1CF87502-7016-4159-A36C-6B76E53D1954}" srcOrd="4" destOrd="0" parTransId="{F4399B4B-CAD4-4982-8054-4CEFFC9BC6AF}" sibTransId="{166ADA60-2E0D-4F40-849C-E62686F21927}"/>
    <dgm:cxn modelId="{4908B8CD-121E-4908-A866-D218003CB493}" type="presOf" srcId="{F107A7C9-3E53-4644-A3E3-32FD113538FC}" destId="{7A6599B6-BE06-4949-907D-C5E477D91437}" srcOrd="0" destOrd="0" presId="urn:microsoft.com/office/officeart/2005/8/layout/vList6"/>
    <dgm:cxn modelId="{654E29D2-ABBC-486B-BB34-5C8E5BD6E166}" srcId="{CB18DB09-3239-439D-9A68-7B00F5ED060A}" destId="{3AEF164A-CC35-4254-A64A-072E28E4816E}" srcOrd="1" destOrd="0" parTransId="{E3B2896F-7F2B-4B46-A000-2811565EC00F}" sibTransId="{A8D93462-5881-4CAB-B9AC-96EA44DEE05B}"/>
    <dgm:cxn modelId="{F008EEE7-70A0-4577-8D0D-CB7EC4B2DD73}" type="presOf" srcId="{76FCC51C-B55B-47F9-8661-CB16181786D4}" destId="{AFFF842C-EF22-4CC2-9575-87BE68FFD740}" srcOrd="0" destOrd="0" presId="urn:microsoft.com/office/officeart/2005/8/layout/vList6"/>
    <dgm:cxn modelId="{AB9F85EC-F652-4E47-8E09-92AEB7156728}" srcId="{A05BAB0A-15D9-4F29-A1DD-EAD253E3A5AF}" destId="{D6ADC964-9A43-4C4D-B062-ADBBE6C3F5AF}" srcOrd="2" destOrd="0" parTransId="{743B628D-A552-44C9-8F4D-CC0C2A45655F}" sibTransId="{139170F3-30CA-400F-8DE8-893B1CAAB260}"/>
    <dgm:cxn modelId="{A41D40F0-41FE-48D6-9B8A-54B882267A76}" srcId="{1CF87502-7016-4159-A36C-6B76E53D1954}" destId="{CFD1ADC6-1CA9-48C2-A79C-FF27DC26D920}" srcOrd="0" destOrd="0" parTransId="{419F6612-D9A9-4CE1-9FBD-74B0B25E17FC}" sibTransId="{A6BF9343-3031-4D0E-B5D8-2B8671DF9F45}"/>
    <dgm:cxn modelId="{C0A97FF7-C8AC-4F0B-99EE-8F32D00C25EF}" type="presOf" srcId="{CB18DB09-3239-439D-9A68-7B00F5ED060A}" destId="{612D92CE-2EBD-4F0B-BBB1-94FDA3146B2E}" srcOrd="0" destOrd="0" presId="urn:microsoft.com/office/officeart/2005/8/layout/vList6"/>
    <dgm:cxn modelId="{74A309F8-3F75-4FAF-86C5-9E13BA7CA951}" type="presOf" srcId="{DDC75357-5A5D-45C1-B8AA-55E189A8F233}" destId="{88927D6C-AD03-4E2A-B189-F47ED836BD5E}" srcOrd="0" destOrd="0" presId="urn:microsoft.com/office/officeart/2005/8/layout/vList6"/>
    <dgm:cxn modelId="{838D15F8-96D4-4D90-954B-E80E313BD8DE}" srcId="{A05BAB0A-15D9-4F29-A1DD-EAD253E3A5AF}" destId="{DDC75357-5A5D-45C1-B8AA-55E189A8F233}" srcOrd="3" destOrd="0" parTransId="{C4DC9D53-3DD9-4B12-ACB1-217D2646F971}" sibTransId="{B9460A3B-3EF3-485D-A700-A1EDBE4D2861}"/>
    <dgm:cxn modelId="{D33F06FB-66A7-44E0-AE64-601E83A69F4E}" type="presOf" srcId="{478E6500-49BF-4922-8240-21586AD12198}" destId="{99739D87-1463-42D2-AE48-BB1EE3E6571F}" srcOrd="0" destOrd="2" presId="urn:microsoft.com/office/officeart/2005/8/layout/vList6"/>
    <dgm:cxn modelId="{A39CF5CB-994A-4413-B773-10DFE83B42FB}" type="presParOf" srcId="{94769397-AC2C-4AB3-AC69-4B0B7E826177}" destId="{FD73F348-5069-4DFB-B9DD-56DFDA4361A8}" srcOrd="0" destOrd="0" presId="urn:microsoft.com/office/officeart/2005/8/layout/vList6"/>
    <dgm:cxn modelId="{CB0C02D6-1A45-4C8E-8555-7D812BE6D951}" type="presParOf" srcId="{FD73F348-5069-4DFB-B9DD-56DFDA4361A8}" destId="{8765DA57-9C03-4AD0-A492-4191D95E7B60}" srcOrd="0" destOrd="0" presId="urn:microsoft.com/office/officeart/2005/8/layout/vList6"/>
    <dgm:cxn modelId="{EAE082B1-5123-47B7-A85D-ED8F09E29872}" type="presParOf" srcId="{FD73F348-5069-4DFB-B9DD-56DFDA4361A8}" destId="{AFFF842C-EF22-4CC2-9575-87BE68FFD740}" srcOrd="1" destOrd="0" presId="urn:microsoft.com/office/officeart/2005/8/layout/vList6"/>
    <dgm:cxn modelId="{DFE67422-5246-49A7-B6F6-5D5C66BA1C21}" type="presParOf" srcId="{94769397-AC2C-4AB3-AC69-4B0B7E826177}" destId="{092D7B33-0452-488B-AD95-C04722442A9B}" srcOrd="1" destOrd="0" presId="urn:microsoft.com/office/officeart/2005/8/layout/vList6"/>
    <dgm:cxn modelId="{D20D0A6E-6847-48A9-BBAB-454F45C385FC}" type="presParOf" srcId="{94769397-AC2C-4AB3-AC69-4B0B7E826177}" destId="{116EEB70-6239-48D9-9C87-1A6D5B0EFB88}" srcOrd="2" destOrd="0" presId="urn:microsoft.com/office/officeart/2005/8/layout/vList6"/>
    <dgm:cxn modelId="{269D74AB-C796-4EB9-87CD-CC6D26C18129}" type="presParOf" srcId="{116EEB70-6239-48D9-9C87-1A6D5B0EFB88}" destId="{612D92CE-2EBD-4F0B-BBB1-94FDA3146B2E}" srcOrd="0" destOrd="0" presId="urn:microsoft.com/office/officeart/2005/8/layout/vList6"/>
    <dgm:cxn modelId="{F808F653-6073-4FFA-A230-B6EA574EF5D4}" type="presParOf" srcId="{116EEB70-6239-48D9-9C87-1A6D5B0EFB88}" destId="{A27CA1B9-5920-4A27-823F-527EAE2E55F2}" srcOrd="1" destOrd="0" presId="urn:microsoft.com/office/officeart/2005/8/layout/vList6"/>
    <dgm:cxn modelId="{2835E64E-37CC-4B3D-A495-180FEA3E71C4}" type="presParOf" srcId="{94769397-AC2C-4AB3-AC69-4B0B7E826177}" destId="{64C797CA-F456-4CB2-B8D7-821924D9C6AF}" srcOrd="3" destOrd="0" presId="urn:microsoft.com/office/officeart/2005/8/layout/vList6"/>
    <dgm:cxn modelId="{57FEB42B-2D57-4DCB-BAEB-7A68CAE2C708}" type="presParOf" srcId="{94769397-AC2C-4AB3-AC69-4B0B7E826177}" destId="{953F5FA8-8056-41FE-9E66-1143B5C3CD99}" srcOrd="4" destOrd="0" presId="urn:microsoft.com/office/officeart/2005/8/layout/vList6"/>
    <dgm:cxn modelId="{D9605A5F-2374-4973-85B9-F5FF657E2670}" type="presParOf" srcId="{953F5FA8-8056-41FE-9E66-1143B5C3CD99}" destId="{DC027E9B-B991-483D-A2F7-2CD6368ED4AD}" srcOrd="0" destOrd="0" presId="urn:microsoft.com/office/officeart/2005/8/layout/vList6"/>
    <dgm:cxn modelId="{6AC01606-6AA9-4309-B11D-E61D9EF292DD}" type="presParOf" srcId="{953F5FA8-8056-41FE-9E66-1143B5C3CD99}" destId="{99739D87-1463-42D2-AE48-BB1EE3E6571F}" srcOrd="1" destOrd="0" presId="urn:microsoft.com/office/officeart/2005/8/layout/vList6"/>
    <dgm:cxn modelId="{E23B2A5C-B769-44D2-8F0D-BC428D64AA5C}" type="presParOf" srcId="{94769397-AC2C-4AB3-AC69-4B0B7E826177}" destId="{C21D0821-1183-4DCF-AE15-171B4AD9B93F}" srcOrd="5" destOrd="0" presId="urn:microsoft.com/office/officeart/2005/8/layout/vList6"/>
    <dgm:cxn modelId="{BDB181A1-B08D-4D11-A322-3F27471D9817}" type="presParOf" srcId="{94769397-AC2C-4AB3-AC69-4B0B7E826177}" destId="{67E9BA20-37B9-499E-B8CB-B870E520C3C0}" srcOrd="6" destOrd="0" presId="urn:microsoft.com/office/officeart/2005/8/layout/vList6"/>
    <dgm:cxn modelId="{9A13522E-738B-44BD-A8B5-4995797BEAF7}" type="presParOf" srcId="{67E9BA20-37B9-499E-B8CB-B870E520C3C0}" destId="{88927D6C-AD03-4E2A-B189-F47ED836BD5E}" srcOrd="0" destOrd="0" presId="urn:microsoft.com/office/officeart/2005/8/layout/vList6"/>
    <dgm:cxn modelId="{7B5CF1EE-7836-4549-9E61-74F1BA05A4AD}" type="presParOf" srcId="{67E9BA20-37B9-499E-B8CB-B870E520C3C0}" destId="{7A6599B6-BE06-4949-907D-C5E477D91437}" srcOrd="1" destOrd="0" presId="urn:microsoft.com/office/officeart/2005/8/layout/vList6"/>
    <dgm:cxn modelId="{6AA46ACB-316C-4595-8A5C-259961EFC009}" type="presParOf" srcId="{94769397-AC2C-4AB3-AC69-4B0B7E826177}" destId="{CD46BC58-60D3-4993-89F2-9140B6F085BB}" srcOrd="7" destOrd="0" presId="urn:microsoft.com/office/officeart/2005/8/layout/vList6"/>
    <dgm:cxn modelId="{34DF8D8A-8281-4FDE-AEC1-80D2B7B9B4F9}" type="presParOf" srcId="{94769397-AC2C-4AB3-AC69-4B0B7E826177}" destId="{1338FE21-546F-4274-BFE8-5B6F2C454090}" srcOrd="8" destOrd="0" presId="urn:microsoft.com/office/officeart/2005/8/layout/vList6"/>
    <dgm:cxn modelId="{4B978C04-E358-4BE2-9D49-F7CFB954A2B4}" type="presParOf" srcId="{1338FE21-546F-4274-BFE8-5B6F2C454090}" destId="{5D88E427-E518-4640-95BC-8A2CAAC6E2E0}" srcOrd="0" destOrd="0" presId="urn:microsoft.com/office/officeart/2005/8/layout/vList6"/>
    <dgm:cxn modelId="{3B8F33FB-4047-4D13-9227-12E941C5F285}" type="presParOf" srcId="{1338FE21-546F-4274-BFE8-5B6F2C454090}" destId="{09BF2E7C-39D1-44F5-B294-9D5E654A14D9}" srcOrd="1" destOrd="0" presId="urn:microsoft.com/office/officeart/2005/8/layout/vList6"/>
    <dgm:cxn modelId="{DA1CCDED-0C8F-4A4A-8976-D28F3A63123A}" type="presParOf" srcId="{94769397-AC2C-4AB3-AC69-4B0B7E826177}" destId="{7865484B-5AEA-468B-A6F8-0D115A0E0C84}" srcOrd="9" destOrd="0" presId="urn:microsoft.com/office/officeart/2005/8/layout/vList6"/>
    <dgm:cxn modelId="{FA8950CB-51C0-450B-BF6F-3453B057AD10}" type="presParOf" srcId="{94769397-AC2C-4AB3-AC69-4B0B7E826177}" destId="{09129795-AE91-4DD2-AD77-22D6776F536A}" srcOrd="10" destOrd="0" presId="urn:microsoft.com/office/officeart/2005/8/layout/vList6"/>
    <dgm:cxn modelId="{50A2996C-85FD-4ED3-ABE7-422026EAFE09}" type="presParOf" srcId="{09129795-AE91-4DD2-AD77-22D6776F536A}" destId="{F7A32A97-07E9-44D8-AD4B-FB5C3BDF154A}" srcOrd="0" destOrd="0" presId="urn:microsoft.com/office/officeart/2005/8/layout/vList6"/>
    <dgm:cxn modelId="{21FE1FDD-532A-48B4-91F2-714FF93DBF74}" type="presParOf" srcId="{09129795-AE91-4DD2-AD77-22D6776F536A}" destId="{369B32A2-F085-4D62-B69C-45A8D702276B}" srcOrd="1" destOrd="0" presId="urn:microsoft.com/office/officeart/2005/8/layout/vList6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FF842C-EF22-4CC2-9575-87BE68FFD740}">
      <dsp:nvSpPr>
        <dsp:cNvPr id="0" name=""/>
        <dsp:cNvSpPr/>
      </dsp:nvSpPr>
      <dsp:spPr>
        <a:xfrm>
          <a:off x="3140344" y="18527"/>
          <a:ext cx="4860302" cy="76452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265113" lvl="1" indent="-173038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ru-RU" sz="1000" kern="1200" dirty="0"/>
            <a:t>Письменное заявление от родителей принимает </a:t>
          </a:r>
          <a:r>
            <a:rPr lang="ru-RU" sz="1000" b="1" kern="1200" dirty="0">
              <a:solidFill>
                <a:srgbClr val="C00000"/>
              </a:solidFill>
            </a:rPr>
            <a:t>лицо, уполномоченное руководителем</a:t>
          </a:r>
          <a:endParaRPr lang="ru-RU" sz="1000" kern="1200" dirty="0">
            <a:solidFill>
              <a:srgbClr val="C0000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265113" lvl="1" indent="-173038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ru-RU" sz="1000" kern="1200" dirty="0"/>
            <a:t>В заявлении указывают срок, на который обучающемуся с ОВЗ предоставляют ИУП </a:t>
          </a:r>
          <a:endParaRPr lang="ru-RU" sz="100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265113" lvl="1" indent="-173038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ru-RU" sz="1000" kern="1200" dirty="0"/>
            <a:t>Родители ученика могут высказать пожелание, какой дополнительный учебный предмет, курс включить в ИУП, какие предметы изучать углубленно</a:t>
          </a:r>
          <a:endParaRPr lang="ru-RU" sz="100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3140344" y="18527"/>
        <a:ext cx="4860302" cy="764520"/>
      </dsp:txXfrm>
    </dsp:sp>
    <dsp:sp modelId="{8765DA57-9C03-4AD0-A492-4191D95E7B60}">
      <dsp:nvSpPr>
        <dsp:cNvPr id="0" name=""/>
        <dsp:cNvSpPr/>
      </dsp:nvSpPr>
      <dsp:spPr>
        <a:xfrm>
          <a:off x="107775" y="1608"/>
          <a:ext cx="3032569" cy="798356"/>
        </a:xfrm>
        <a:prstGeom prst="rect">
          <a:avLst/>
        </a:prstGeom>
        <a:solidFill>
          <a:srgbClr val="DCE6F2"/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4A5564"/>
            </a:buClr>
            <a:buSzPts val="1400"/>
            <a:buNone/>
          </a:pPr>
          <a:r>
            <a:rPr lang="ru-RU" sz="1400" kern="120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rPr>
            <a:t>Заявление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4A5564"/>
            </a:buClr>
            <a:buSzPts val="1400"/>
            <a:buNone/>
          </a:pPr>
          <a:r>
            <a:rPr lang="ru-RU" sz="1400" kern="1200" dirty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rPr>
            <a:t>родителей (законных представителей)</a:t>
          </a:r>
          <a:endParaRPr lang="ru-RU" sz="1400" kern="1200" dirty="0">
            <a:solidFill>
              <a:sysClr val="windowText" lastClr="00000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107775" y="1608"/>
        <a:ext cx="3032569" cy="798356"/>
      </dsp:txXfrm>
    </dsp:sp>
    <dsp:sp modelId="{A27CA1B9-5920-4A27-823F-527EAE2E55F2}">
      <dsp:nvSpPr>
        <dsp:cNvPr id="0" name=""/>
        <dsp:cNvSpPr/>
      </dsp:nvSpPr>
      <dsp:spPr>
        <a:xfrm>
          <a:off x="3154051" y="874259"/>
          <a:ext cx="4860302" cy="636364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265113" lvl="1" indent="-173038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ru-RU" sz="1000" kern="1200" dirty="0"/>
            <a:t>Оформляется </a:t>
          </a:r>
          <a:r>
            <a:rPr lang="ru-RU" sz="1000" kern="1200"/>
            <a:t>приказом </a:t>
          </a:r>
          <a:r>
            <a:rPr lang="ru-RU" sz="1000" b="1" kern="1200">
              <a:solidFill>
                <a:srgbClr val="C00000"/>
              </a:solidFill>
            </a:rPr>
            <a:t>руководителя</a:t>
          </a:r>
          <a:r>
            <a:rPr lang="ru-RU" sz="1000" kern="1200"/>
            <a:t> </a:t>
          </a:r>
          <a:r>
            <a:rPr lang="ru-RU" sz="1000" kern="1200" dirty="0"/>
            <a:t>образовательной организации</a:t>
          </a:r>
        </a:p>
        <a:p>
          <a:pPr marL="265113" lvl="1" indent="-173038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ru-RU" sz="1000" kern="1200" dirty="0"/>
            <a:t>Приложение к приказу содержит: индивидуальное расписание учебных занятий, ИУП с перечнем программ по предметам, количеством часов, сроками и формами промежуточной аттестации</a:t>
          </a:r>
          <a:endParaRPr lang="ru-RU" sz="100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3154051" y="874259"/>
        <a:ext cx="4860302" cy="636364"/>
      </dsp:txXfrm>
    </dsp:sp>
    <dsp:sp modelId="{612D92CE-2EBD-4F0B-BBB1-94FDA3146B2E}">
      <dsp:nvSpPr>
        <dsp:cNvPr id="0" name=""/>
        <dsp:cNvSpPr/>
      </dsp:nvSpPr>
      <dsp:spPr>
        <a:xfrm>
          <a:off x="113153" y="856406"/>
          <a:ext cx="3021812" cy="672069"/>
        </a:xfrm>
        <a:prstGeom prst="rect">
          <a:avLst/>
        </a:prstGeom>
        <a:solidFill>
          <a:srgbClr val="DCE6F2"/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Приказ</a:t>
          </a:r>
          <a:r>
            <a:rPr lang="ru-RU" sz="1400" kern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об организации обучения по ИУП</a:t>
          </a:r>
        </a:p>
      </dsp:txBody>
      <dsp:txXfrm>
        <a:off x="113153" y="856406"/>
        <a:ext cx="3021812" cy="672069"/>
      </dsp:txXfrm>
    </dsp:sp>
    <dsp:sp modelId="{99739D87-1463-42D2-AE48-BB1EE3E6571F}">
      <dsp:nvSpPr>
        <dsp:cNvPr id="0" name=""/>
        <dsp:cNvSpPr/>
      </dsp:nvSpPr>
      <dsp:spPr>
        <a:xfrm>
          <a:off x="3152625" y="1602775"/>
          <a:ext cx="4860302" cy="748327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265113" lvl="1" indent="-173038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ru-RU" sz="1200" b="1" kern="1200" dirty="0">
              <a:solidFill>
                <a:schemeClr val="tx1"/>
              </a:solidFill>
            </a:rPr>
            <a:t> </a:t>
          </a:r>
          <a:r>
            <a:rPr lang="ru-RU" sz="1000" b="1" kern="1200" dirty="0">
              <a:solidFill>
                <a:srgbClr val="C00000"/>
              </a:solidFill>
            </a:rPr>
            <a:t>ППк </a:t>
          </a:r>
          <a:r>
            <a:rPr lang="ru-RU" sz="1000" kern="1200" dirty="0"/>
            <a:t>разрабатывает ИУП </a:t>
          </a:r>
        </a:p>
        <a:p>
          <a:pPr marL="265113" lvl="1" indent="-173038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ru-RU" sz="1000" kern="1200" dirty="0"/>
            <a:t>Срок разработки ИУП  определяется локальным нормативным актом </a:t>
          </a:r>
        </a:p>
        <a:p>
          <a:pPr marL="265113" lvl="1" indent="-173038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ru-RU" sz="1000" kern="1200" dirty="0"/>
            <a:t>Ознакомление родителей (законных представителей)</a:t>
          </a:r>
        </a:p>
      </dsp:txBody>
      <dsp:txXfrm>
        <a:off x="3152625" y="1602775"/>
        <a:ext cx="4860302" cy="748327"/>
      </dsp:txXfrm>
    </dsp:sp>
    <dsp:sp modelId="{DC027E9B-B991-483D-A2F7-2CD6368ED4AD}">
      <dsp:nvSpPr>
        <dsp:cNvPr id="0" name=""/>
        <dsp:cNvSpPr/>
      </dsp:nvSpPr>
      <dsp:spPr>
        <a:xfrm>
          <a:off x="113153" y="1585865"/>
          <a:ext cx="3021812" cy="746430"/>
        </a:xfrm>
        <a:prstGeom prst="rect">
          <a:avLst/>
        </a:prstGeom>
        <a:solidFill>
          <a:srgbClr val="DCE6F2"/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Разработка </a:t>
          </a:r>
          <a:r>
            <a:rPr lang="ru-RU" sz="1400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ИУП</a:t>
          </a:r>
        </a:p>
      </dsp:txBody>
      <dsp:txXfrm>
        <a:off x="113153" y="1585865"/>
        <a:ext cx="3021812" cy="746430"/>
      </dsp:txXfrm>
    </dsp:sp>
    <dsp:sp modelId="{7A6599B6-BE06-4949-907D-C5E477D91437}">
      <dsp:nvSpPr>
        <dsp:cNvPr id="0" name=""/>
        <dsp:cNvSpPr/>
      </dsp:nvSpPr>
      <dsp:spPr>
        <a:xfrm>
          <a:off x="3152625" y="2407543"/>
          <a:ext cx="4860302" cy="677081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265113" lvl="1" indent="-173038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endParaRPr lang="ru-RU" sz="1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  <a:p>
          <a:pPr marL="265113" lvl="1" indent="-173038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ru-RU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 </a:t>
          </a:r>
          <a:r>
            <a:rPr lang="ru-RU" sz="1000" b="1" kern="1200" dirty="0">
              <a:solidFill>
                <a:srgbClr val="C00000"/>
              </a:solidFill>
              <a:latin typeface="Calibri"/>
              <a:ea typeface="+mn-ea"/>
              <a:cs typeface="+mn-cs"/>
            </a:rPr>
            <a:t>Лиц</a:t>
          </a:r>
          <a:r>
            <a:rPr lang="ru-RU" sz="1000" b="1" kern="1200" dirty="0">
              <a:solidFill>
                <a:srgbClr val="C00000"/>
              </a:solidFill>
            </a:rPr>
            <a:t>о, уполномоченное руководителем,</a:t>
          </a:r>
          <a:r>
            <a:rPr lang="ru-RU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 составляет расписание уроков и занятий внеурочной деятельности </a:t>
          </a:r>
        </a:p>
      </dsp:txBody>
      <dsp:txXfrm>
        <a:off x="3152625" y="2407543"/>
        <a:ext cx="4860302" cy="677081"/>
      </dsp:txXfrm>
    </dsp:sp>
    <dsp:sp modelId="{88927D6C-AD03-4E2A-B189-F47ED836BD5E}">
      <dsp:nvSpPr>
        <dsp:cNvPr id="0" name=""/>
        <dsp:cNvSpPr/>
      </dsp:nvSpPr>
      <dsp:spPr>
        <a:xfrm>
          <a:off x="113153" y="2390419"/>
          <a:ext cx="3021812" cy="675613"/>
        </a:xfrm>
        <a:prstGeom prst="rect">
          <a:avLst/>
        </a:prstGeom>
        <a:solidFill>
          <a:srgbClr val="DCE6F2"/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Расписание</a:t>
          </a:r>
        </a:p>
      </dsp:txBody>
      <dsp:txXfrm>
        <a:off x="113153" y="2390419"/>
        <a:ext cx="3021812" cy="675613"/>
      </dsp:txXfrm>
    </dsp:sp>
    <dsp:sp modelId="{09BF2E7C-39D1-44F5-B294-9D5E654A14D9}">
      <dsp:nvSpPr>
        <dsp:cNvPr id="0" name=""/>
        <dsp:cNvSpPr/>
      </dsp:nvSpPr>
      <dsp:spPr>
        <a:xfrm>
          <a:off x="3152625" y="3181503"/>
          <a:ext cx="4860302" cy="602144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265113" lvl="1" indent="-173038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ru-RU" sz="1000" kern="1200" dirty="0"/>
            <a:t>Если в ИУП вводят дополнительно учебный предмет, курс коррекционно-развивающей области, внеурочной деятельности, то </a:t>
          </a:r>
          <a:r>
            <a:rPr lang="ru-RU" sz="1000" b="1" kern="1200" dirty="0">
              <a:solidFill>
                <a:srgbClr val="C00000"/>
              </a:solidFill>
            </a:rPr>
            <a:t>педагог</a:t>
          </a:r>
          <a:r>
            <a:rPr lang="ru-RU" sz="1000" kern="1200" dirty="0"/>
            <a:t> и соответствующий </a:t>
          </a:r>
          <a:r>
            <a:rPr lang="ru-RU" sz="1000" b="1" kern="1200" dirty="0">
              <a:solidFill>
                <a:srgbClr val="C00000"/>
              </a:solidFill>
            </a:rPr>
            <a:t>специалист</a:t>
          </a:r>
          <a:r>
            <a:rPr lang="ru-RU" sz="1000" kern="1200" dirty="0"/>
            <a:t> разрабатывают рабочую программу предмета, курса</a:t>
          </a:r>
        </a:p>
      </dsp:txBody>
      <dsp:txXfrm>
        <a:off x="3152625" y="3181503"/>
        <a:ext cx="4860302" cy="602144"/>
      </dsp:txXfrm>
    </dsp:sp>
    <dsp:sp modelId="{5D88E427-E518-4640-95BC-8A2CAAC6E2E0}">
      <dsp:nvSpPr>
        <dsp:cNvPr id="0" name=""/>
        <dsp:cNvSpPr/>
      </dsp:nvSpPr>
      <dsp:spPr>
        <a:xfrm>
          <a:off x="113153" y="3123208"/>
          <a:ext cx="3021812" cy="683018"/>
        </a:xfrm>
        <a:prstGeom prst="rect">
          <a:avLst/>
        </a:prstGeom>
        <a:solidFill>
          <a:srgbClr val="DCE6F2"/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Рабочая программа</a:t>
          </a:r>
        </a:p>
      </dsp:txBody>
      <dsp:txXfrm>
        <a:off x="113153" y="3123208"/>
        <a:ext cx="3021812" cy="683018"/>
      </dsp:txXfrm>
    </dsp:sp>
    <dsp:sp modelId="{369B32A2-F085-4D62-B69C-45A8D702276B}">
      <dsp:nvSpPr>
        <dsp:cNvPr id="0" name=""/>
        <dsp:cNvSpPr/>
      </dsp:nvSpPr>
      <dsp:spPr>
        <a:xfrm flipH="1">
          <a:off x="4692158" y="3864277"/>
          <a:ext cx="1288077" cy="122227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A32A97-07E9-44D8-AD4B-FB5C3BDF154A}">
      <dsp:nvSpPr>
        <dsp:cNvPr id="0" name=""/>
        <dsp:cNvSpPr/>
      </dsp:nvSpPr>
      <dsp:spPr>
        <a:xfrm>
          <a:off x="90359" y="3910378"/>
          <a:ext cx="3021812" cy="743580"/>
        </a:xfrm>
        <a:prstGeom prst="rect">
          <a:avLst/>
        </a:prstGeom>
        <a:solidFill>
          <a:srgbClr val="DCE6F2"/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Оценка</a:t>
          </a:r>
          <a:r>
            <a:rPr lang="ru-RU" sz="1400" kern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 достижений </a:t>
          </a:r>
        </a:p>
      </dsp:txBody>
      <dsp:txXfrm>
        <a:off x="90359" y="3910378"/>
        <a:ext cx="3021812" cy="7435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55B5F-3D78-4BEA-8101-DDE191714337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50879-A0A2-436F-A872-B732ECC2D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701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2a316291b60_0_195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1" name="Google Shape;261;g2a316291b60_0_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059588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A7CCF8-37A8-FBEA-2E52-9978851F3B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AB0F7594-BF83-DCD7-4026-B53D09FC05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5BECD55C-34CB-A657-76A8-F80A0C09CF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34B8A55-CC0B-6F5F-EAAB-5E94BAA6F5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0BD9AB-39B7-4B3A-A0CD-852C39FB3E55}" type="slidenum">
              <a:rPr kumimoji="0" lang="ru-RU" sz="11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90645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81A5AD-9AFA-042C-9CDA-114D5C0FD9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08DE0DE2-EF0F-72DD-EAD4-F9F7D5E8AE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58322A91-62AD-CACC-8707-208CCD560C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1E8AD38-4858-5EBB-0800-B0E8CA55F8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0BD9AB-39B7-4B3A-A0CD-852C39FB3E55}" type="slidenum">
              <a:rPr kumimoji="0" lang="ru-RU" sz="11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49006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0AA2EC-6F90-D352-6440-A07DB976A8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2339332B-DE33-8875-E496-BBF78DAF2E0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90D6F14B-465A-3D82-C2CF-AACB74E7C2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8D93CB8-6132-F7A3-EABE-F566D29D6C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0BD9AB-39B7-4B3A-A0CD-852C39FB3E55}" type="slidenum">
              <a:rPr kumimoji="0" lang="ru-RU" sz="11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747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8113" y="1347788"/>
            <a:ext cx="6462712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7" name="Google Shape;157;p3:notes"/>
          <p:cNvSpPr txBox="1">
            <a:spLocks noGrp="1"/>
          </p:cNvSpPr>
          <p:nvPr>
            <p:ph type="body" idx="1"/>
          </p:nvPr>
        </p:nvSpPr>
        <p:spPr>
          <a:xfrm>
            <a:off x="673788" y="5186075"/>
            <a:ext cx="5390305" cy="4243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3:notes"/>
          <p:cNvSpPr txBox="1">
            <a:spLocks noGrp="1"/>
          </p:cNvSpPr>
          <p:nvPr>
            <p:ph type="sldNum" idx="12"/>
          </p:nvPr>
        </p:nvSpPr>
        <p:spPr>
          <a:xfrm>
            <a:off x="3816574" y="10235580"/>
            <a:ext cx="2919748" cy="540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None/>
            </a:pPr>
            <a:fld id="{00000000-1234-1234-1234-123412341234}" type="slidenum">
              <a:rPr lang="ru-RU" sz="1100" b="0" i="0" u="none" strike="noStrike" cap="none">
                <a:solidFill>
                  <a:srgbClr val="000000"/>
                </a:solidFill>
              </a:rPr>
              <a:t>3</a:t>
            </a:fld>
            <a:endParaRPr sz="1100" b="0" i="0" u="none" strike="noStrike" cap="non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808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123661-D394-AB43-B2C7-F824A2FBCF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B8DDCD90-DF96-A83A-C863-C4633B09A1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84B8DF2F-00D1-1A0F-6330-CC098B8F7F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8B2C87D-E954-1343-244A-5ADDDE33A9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0BD9AB-39B7-4B3A-A0CD-852C39FB3E55}" type="slidenum">
              <a:rPr kumimoji="0" lang="ru-RU" sz="11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4803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2a316291b60_0_195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1" name="Google Shape;261;g2a316291b60_0_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871322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1" name="Google Shape;181;p4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4:notes"/>
          <p:cNvSpPr txBox="1">
            <a:spLocks noGrp="1"/>
          </p:cNvSpPr>
          <p:nvPr>
            <p:ph type="sldNum" idx="12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None/>
            </a:pPr>
            <a:fld id="{00000000-1234-1234-1234-123412341234}" type="slidenum">
              <a:rPr lang="ru-RU" sz="1100" b="0" i="0" u="none" strike="noStrike" cap="none">
                <a:solidFill>
                  <a:srgbClr val="000000"/>
                </a:solidFill>
              </a:rPr>
              <a:t>6</a:t>
            </a:fld>
            <a:endParaRPr sz="1100" b="0" i="0" u="none" strike="noStrike" cap="none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2a316291b60_0_195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61" name="Google Shape;261;g2a316291b60_0_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95635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81167C-4D66-598B-CCA8-496ED66E49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7A3BD7D2-BA3B-E4E8-1D50-3729FB9DF3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1E4C7B38-E76E-AA11-363D-8C2A4CE555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7945BAF-6EEC-B4AC-DA49-6DAC4AB8DF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0BD9AB-39B7-4B3A-A0CD-852C39FB3E55}" type="slidenum">
              <a:rPr kumimoji="0" lang="ru-RU" sz="11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04615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81167C-4D66-598B-CCA8-496ED66E49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7A3BD7D2-BA3B-E4E8-1D50-3729FB9DF3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1E4C7B38-E76E-AA11-363D-8C2A4CE555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7945BAF-6EEC-B4AC-DA49-6DAC4AB8DF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0BD9AB-39B7-4B3A-A0CD-852C39FB3E55}" type="slidenum">
              <a:rPr kumimoji="0" lang="ru-RU" sz="11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7126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0BD9AB-39B7-4B3A-A0CD-852C39FB3E55}" type="slidenum">
              <a:rPr kumimoji="0" lang="ru-RU" sz="11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5245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19ACAB-BF9A-4325-99C3-899184D417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3A55CF3-1B78-4617-8DDF-49EAD6E0EF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52590BC-4574-4061-A46B-95F8C13AF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4C04D-4A0F-48FB-A360-22442273C504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FCCE76-F14C-4388-AFE1-BA59F71FE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410BD0-A15A-4DE0-887F-B821B338B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892B-3FE9-494F-9942-41CFA50FCD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682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B3055D-C9AA-41A1-A41A-4798827BE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2996BC8-13C0-44C7-80E8-FFA3F5AD4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C4C4496-12F4-4327-AECF-7DDBF0AA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4C04D-4A0F-48FB-A360-22442273C504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B8C76A-BD69-469D-B13D-B6C46B13B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A0EE46-6827-4B28-B7F7-466BE2DE5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892B-3FE9-494F-9942-41CFA50FCD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205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BBDFF2C-E339-459E-889C-4EB0FF744D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D660689-CD95-4650-B907-5C20C2CB84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ABC878-4D68-44EE-BA24-A08C8E038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4C04D-4A0F-48FB-A360-22442273C504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795693-387B-4B34-B58A-B210C7EC2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1AC754-2D77-4EB2-9871-8C956CE87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892B-3FE9-494F-9942-41CFA50FCD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0237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8295A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8496AF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73759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8295A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8496AF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0024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8295A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23677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8295A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65678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42886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>
  <p:cSld name="Blank slide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2776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900EA5-83A6-441C-A706-415E81DA6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496741-6442-42EE-8BE5-A1C5DB21B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E7A04A-E674-4D84-AB82-6FD6FAA88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4C04D-4A0F-48FB-A360-22442273C504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A3329C-7E63-4380-A684-A4B0A5E04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F2C9776-72CD-4132-8111-D426C9998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892B-3FE9-494F-9942-41CFA50FCD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960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FB274C-451C-491C-87B1-51617544B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94DE03D-B832-49BF-874D-92CF5E1ABB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051832-2F4A-41C0-82B6-5EECC2A26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4C04D-4A0F-48FB-A360-22442273C504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B29BE6-F9F3-4A4A-96D0-ADFD45360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B8ABAC-FF36-4180-BE05-13CDF2DA4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892B-3FE9-494F-9942-41CFA50FCD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957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34A7F5-2F5B-4C3D-A432-89B13D9FE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D608AA-7CA6-4D8C-A8DA-FD1737A6D5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AF247D0-94F0-451B-BFA2-EFEC410E39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2B7E973-2744-4A5B-A274-D1FEDB818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4C04D-4A0F-48FB-A360-22442273C504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00293F3-4F24-4080-BA99-5572D593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A427846-7915-42C0-A6B7-960C33620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892B-3FE9-494F-9942-41CFA50FCD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131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FAF4DD-31DE-492F-BBCC-84DE5BB24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0A9E5C0-65BC-4743-BF7A-CA68ADFCA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675F923-DBBD-426F-B39D-58EFDFCA1F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FD40C8C-6DE0-431D-AAB3-EE4A1EF7A0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70487E2-3C16-41B9-AC20-3F2705D31B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B6CCB63-7F09-414A-AE09-68986C271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4C04D-4A0F-48FB-A360-22442273C504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B3B9ED4-31F0-45CB-9C3A-70728838F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106EB37-4A42-455C-B037-1C9950EE4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892B-3FE9-494F-9942-41CFA50FCD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689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2949EC-81E7-46E6-BBC3-5612C8369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039DDE2-62CD-4526-92D1-A4682697E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4C04D-4A0F-48FB-A360-22442273C504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D0F8DBD-1CD6-4ACA-8D98-2BBC32C3C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8C3EBFD-03BF-45A8-BE94-5579D7FC1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892B-3FE9-494F-9942-41CFA50FCD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447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5AE430E-EB9E-443B-9A99-40B41425A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4C04D-4A0F-48FB-A360-22442273C504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AF161F8-74E0-4549-B78A-8F97102D3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341FEA0-5CE7-48F3-AE6C-1B11B5EDD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892B-3FE9-494F-9942-41CFA50FCD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59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AF7DDE-7AAA-4ADA-831D-54276ED8C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8EB94A-E990-4A52-8F5B-67041257F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E59EBDD-3899-45A0-BE96-73BACA399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261E935-4E4F-433E-8513-3C45B1CC3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4C04D-4A0F-48FB-A360-22442273C504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A2ADF2-752B-49B6-AB2B-46C21198C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FCA4D69-DA88-44EC-9B2E-D756A6BB5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892B-3FE9-494F-9942-41CFA50FCD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881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E5E135-CAD1-40B1-BADB-25ED687C6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A8FE947-B0F4-471F-801F-A3F0868077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4B881E1-EC67-40EA-982B-6CDEBD7297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B2A94BC-E8D4-4A60-A393-53C553F93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4C04D-4A0F-48FB-A360-22442273C504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2E0FD02-105E-4063-896D-2A7069321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74F97CB-33DD-417F-B0A6-91234986E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892B-3FE9-494F-9942-41CFA50FCD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961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BF4463-542C-4295-89AB-E505616A8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4AAF280-FF16-4BEC-A9D4-B659D64E2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094073-83F5-4F69-8D70-B9F3E65686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4C04D-4A0F-48FB-A360-22442273C504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37F76C-E9ED-4CFE-A135-3A69B86C00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AEA04A-08A9-490D-8860-E1CA76DCDF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1892B-3FE9-494F-9942-41CFA50FCD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00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5556" y="311912"/>
            <a:ext cx="11109960" cy="406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8295A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79600" y="1177430"/>
            <a:ext cx="6099175" cy="1978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8496AF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49407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80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6.gif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image" Target="../media/image7.gif"/><Relationship Id="rId7" Type="http://schemas.openxmlformats.org/officeDocument/2006/relationships/image" Target="../media/image9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8.gif"/><Relationship Id="rId5" Type="http://schemas.openxmlformats.org/officeDocument/2006/relationships/image" Target="../media/image4.png"/><Relationship Id="rId10" Type="http://schemas.openxmlformats.org/officeDocument/2006/relationships/image" Target="../media/image12.gif"/><Relationship Id="rId4" Type="http://schemas.openxmlformats.org/officeDocument/2006/relationships/image" Target="../media/image3.png"/><Relationship Id="rId9" Type="http://schemas.openxmlformats.org/officeDocument/2006/relationships/image" Target="../media/image1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4.gif"/><Relationship Id="rId5" Type="http://schemas.openxmlformats.org/officeDocument/2006/relationships/image" Target="../media/image13.gif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5.gif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ject 5">
            <a:extLst>
              <a:ext uri="{FF2B5EF4-FFF2-40B4-BE49-F238E27FC236}">
                <a16:creationId xmlns:a16="http://schemas.microsoft.com/office/drawing/2014/main" id="{D7E6EBD4-018E-4782-BF00-CDD32B3F9CA2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3683" y="621530"/>
            <a:ext cx="4011295" cy="57968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object 3">
            <a:extLst>
              <a:ext uri="{FF2B5EF4-FFF2-40B4-BE49-F238E27FC236}">
                <a16:creationId xmlns:a16="http://schemas.microsoft.com/office/drawing/2014/main" id="{DAE942FB-9EAF-4604-A0AC-DF5299D50AA3}"/>
              </a:ext>
            </a:extLst>
          </p:cNvPr>
          <p:cNvSpPr/>
          <p:nvPr/>
        </p:nvSpPr>
        <p:spPr>
          <a:xfrm>
            <a:off x="4007612" y="621530"/>
            <a:ext cx="8184388" cy="5796880"/>
          </a:xfrm>
          <a:custGeom>
            <a:avLst/>
            <a:gdLst/>
            <a:ahLst/>
            <a:cxnLst/>
            <a:rect l="l" t="t" r="r" b="b"/>
            <a:pathLst>
              <a:path w="8181340" h="6858000">
                <a:moveTo>
                  <a:pt x="0" y="6858000"/>
                </a:moveTo>
                <a:lnTo>
                  <a:pt x="8180832" y="6858000"/>
                </a:lnTo>
                <a:lnTo>
                  <a:pt x="818083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528BD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body" idx="1"/>
          </p:nvPr>
        </p:nvSpPr>
        <p:spPr>
          <a:xfrm>
            <a:off x="4483520" y="1428823"/>
            <a:ext cx="7383400" cy="2866810"/>
          </a:xfrm>
          <a:prstGeom prst="rect">
            <a:avLst/>
          </a:prstGeom>
        </p:spPr>
        <p:txBody>
          <a:bodyPr vert="horz" wrap="square" lIns="0" tIns="19748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555"/>
              </a:spcBef>
            </a:pPr>
            <a:r>
              <a:rPr lang="ru-RU" sz="3200" spc="-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Индивидуальный образовательный маршрут от А до Я:</a:t>
            </a:r>
          </a:p>
          <a:p>
            <a:pPr marL="12700" algn="ctr">
              <a:lnSpc>
                <a:spcPct val="100000"/>
              </a:lnSpc>
              <a:spcBef>
                <a:spcPts val="1555"/>
              </a:spcBef>
            </a:pPr>
            <a:r>
              <a:rPr lang="ru-RU" sz="3200" spc="-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индивидуальный учебный план как инструмент персонификации </a:t>
            </a:r>
            <a:br>
              <a:rPr lang="ru-RU" sz="3200" spc="-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spc="-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инклюзивной школе</a:t>
            </a:r>
            <a:endParaRPr sz="3200" spc="-1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object 6">
            <a:extLst>
              <a:ext uri="{FF2B5EF4-FFF2-40B4-BE49-F238E27FC236}">
                <a16:creationId xmlns:a16="http://schemas.microsoft.com/office/drawing/2014/main" id="{2C41B838-FA26-44A8-AA79-CE7B39B5DF5A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7200" y="5334000"/>
            <a:ext cx="554736" cy="55473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5" name="object 11">
            <a:extLst>
              <a:ext uri="{FF2B5EF4-FFF2-40B4-BE49-F238E27FC236}">
                <a16:creationId xmlns:a16="http://schemas.microsoft.com/office/drawing/2014/main" id="{6672E7B8-E362-4898-BD1B-03C7E5DCAD61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0331" y="6685"/>
            <a:ext cx="1443227" cy="527303"/>
          </a:xfrm>
          <a:prstGeom prst="rect">
            <a:avLst/>
          </a:prstGeom>
          <a:effectLst/>
        </p:spPr>
      </p:pic>
      <p:sp>
        <p:nvSpPr>
          <p:cNvPr id="10" name="object 10">
            <a:extLst>
              <a:ext uri="{FF2B5EF4-FFF2-40B4-BE49-F238E27FC236}">
                <a16:creationId xmlns:a16="http://schemas.microsoft.com/office/drawing/2014/main" id="{70784524-835B-45E1-947B-0CF4EBDA6F11}"/>
              </a:ext>
            </a:extLst>
          </p:cNvPr>
          <p:cNvSpPr/>
          <p:nvPr/>
        </p:nvSpPr>
        <p:spPr>
          <a:xfrm>
            <a:off x="5202936" y="4372355"/>
            <a:ext cx="6300470" cy="26034"/>
          </a:xfrm>
          <a:custGeom>
            <a:avLst/>
            <a:gdLst/>
            <a:ahLst/>
            <a:cxnLst/>
            <a:rect l="l" t="t" r="r" b="b"/>
            <a:pathLst>
              <a:path w="6300470" h="26035">
                <a:moveTo>
                  <a:pt x="6300216" y="0"/>
                </a:moveTo>
                <a:lnTo>
                  <a:pt x="0" y="0"/>
                </a:lnTo>
                <a:lnTo>
                  <a:pt x="0" y="25908"/>
                </a:lnTo>
                <a:lnTo>
                  <a:pt x="6300216" y="25908"/>
                </a:lnTo>
                <a:lnTo>
                  <a:pt x="63002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2" name="object 13">
            <a:extLst>
              <a:ext uri="{FF2B5EF4-FFF2-40B4-BE49-F238E27FC236}">
                <a16:creationId xmlns:a16="http://schemas.microsoft.com/office/drawing/2014/main" id="{602711DF-EC95-AE50-586B-FAA518410EF9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459036" y="84673"/>
            <a:ext cx="435867" cy="412148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75F9ABB-AD48-2408-F3A9-E97E81E78D18}"/>
              </a:ext>
            </a:extLst>
          </p:cNvPr>
          <p:cNvSpPr/>
          <p:nvPr/>
        </p:nvSpPr>
        <p:spPr>
          <a:xfrm>
            <a:off x="1838342" y="89289"/>
            <a:ext cx="17541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1200" cap="none" spc="6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Городской проект «Ресурсная школа»</a:t>
            </a:r>
            <a:endParaRPr kumimoji="0" lang="ru-RU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Стрелка: штриховая вправо 29">
            <a:extLst>
              <a:ext uri="{FF2B5EF4-FFF2-40B4-BE49-F238E27FC236}">
                <a16:creationId xmlns:a16="http://schemas.microsoft.com/office/drawing/2014/main" id="{506F9268-CF2E-4FB6-904A-906FB20095AE}"/>
              </a:ext>
            </a:extLst>
          </p:cNvPr>
          <p:cNvSpPr/>
          <p:nvPr/>
        </p:nvSpPr>
        <p:spPr>
          <a:xfrm>
            <a:off x="83011" y="766892"/>
            <a:ext cx="11951539" cy="2344527"/>
          </a:xfrm>
          <a:prstGeom prst="striped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object 3">
            <a:extLst>
              <a:ext uri="{FF2B5EF4-FFF2-40B4-BE49-F238E27FC236}">
                <a16:creationId xmlns:a16="http://schemas.microsoft.com/office/drawing/2014/main" id="{8006F03C-E94C-40D8-9614-4AEC052CDE49}"/>
              </a:ext>
            </a:extLst>
          </p:cNvPr>
          <p:cNvSpPr/>
          <p:nvPr/>
        </p:nvSpPr>
        <p:spPr>
          <a:xfrm>
            <a:off x="118" y="6685992"/>
            <a:ext cx="12193986" cy="169542"/>
          </a:xfrm>
          <a:custGeom>
            <a:avLst/>
            <a:gdLst/>
            <a:ahLst/>
            <a:cxnLst/>
            <a:rect l="l" t="t" r="r" b="b"/>
            <a:pathLst>
              <a:path w="8181340" h="6858000">
                <a:moveTo>
                  <a:pt x="0" y="6858000"/>
                </a:moveTo>
                <a:lnTo>
                  <a:pt x="8180832" y="6858000"/>
                </a:lnTo>
                <a:lnTo>
                  <a:pt x="818083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528BD4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1" name="object 11">
            <a:extLst>
              <a:ext uri="{FF2B5EF4-FFF2-40B4-BE49-F238E27FC236}">
                <a16:creationId xmlns:a16="http://schemas.microsoft.com/office/drawing/2014/main" id="{2C555D30-EB45-4074-94E2-4C5D9171E5EB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7157" y="62671"/>
            <a:ext cx="1443227" cy="527303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2CA0FCE2-C102-4E97-955F-C69599504A5C}"/>
              </a:ext>
            </a:extLst>
          </p:cNvPr>
          <p:cNvSpPr txBox="1"/>
          <p:nvPr/>
        </p:nvSpPr>
        <p:spPr>
          <a:xfrm>
            <a:off x="354368" y="641003"/>
            <a:ext cx="11010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all" spc="8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Модели организации образовательной деятельности по </a:t>
            </a:r>
            <a:r>
              <a:rPr kumimoji="0" lang="ru-RU" sz="2400" b="0" i="0" u="none" strike="noStrike" kern="1200" cap="all" spc="8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ИУП</a:t>
            </a:r>
            <a:endParaRPr kumimoji="0" lang="ru-RU" sz="2400" b="0" i="0" u="none" strike="noStrike" kern="1200" spc="80" normalizeH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3795212-6D22-4EC6-BAF0-78468B3EBA17}"/>
              </a:ext>
            </a:extLst>
          </p:cNvPr>
          <p:cNvSpPr txBox="1"/>
          <p:nvPr/>
        </p:nvSpPr>
        <p:spPr>
          <a:xfrm>
            <a:off x="2999232" y="1415693"/>
            <a:ext cx="528523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b="1" dirty="0">
                <a:solidFill>
                  <a:srgbClr val="C00000"/>
                </a:solidFill>
              </a:rPr>
              <a:t>Обучение в классе, </a:t>
            </a:r>
          </a:p>
          <a:p>
            <a:pPr algn="ctr">
              <a:lnSpc>
                <a:spcPct val="100000"/>
              </a:lnSpc>
            </a:pPr>
            <a:r>
              <a:rPr lang="ru-RU" b="1" dirty="0"/>
              <a:t>совместимое по содержанию предметных областей и расписанию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5FED035-FD35-4E9F-80FB-EBCDE212917D}"/>
              </a:ext>
            </a:extLst>
          </p:cNvPr>
          <p:cNvSpPr txBox="1"/>
          <p:nvPr/>
        </p:nvSpPr>
        <p:spPr>
          <a:xfrm>
            <a:off x="3093625" y="2728599"/>
            <a:ext cx="2331155" cy="1077218"/>
          </a:xfrm>
          <a:prstGeom prst="rect">
            <a:avLst/>
          </a:prstGeom>
          <a:solidFill>
            <a:prstClr val="white">
              <a:hueOff val="0"/>
              <a:satOff val="0"/>
              <a:lumOff val="0"/>
              <a:alphaOff val="0"/>
            </a:prstClr>
          </a:solidFill>
          <a:ln w="28575" cap="flat" cmpd="sng" algn="ctr">
            <a:solidFill>
              <a:srgbClr val="4F81BD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rgbClr r="0" g="0" b="0"/>
          </a:lnRef>
          <a:fillRef idx="1">
            <a:scrgbClr r="0" g="0" b="0"/>
          </a:fillRef>
          <a:effectRef idx="1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endParaRPr lang="ru-RU" sz="800" dirty="0"/>
          </a:p>
          <a:p>
            <a:pPr algn="ctr">
              <a:lnSpc>
                <a:spcPct val="100000"/>
              </a:lnSpc>
            </a:pPr>
            <a:r>
              <a:rPr lang="ru-RU" sz="1600" dirty="0"/>
              <a:t>Занятия во внеурочной деятельности </a:t>
            </a:r>
          </a:p>
          <a:p>
            <a:pPr algn="ctr">
              <a:lnSpc>
                <a:spcPct val="100000"/>
              </a:lnSpc>
            </a:pPr>
            <a:endParaRPr lang="ru-RU" sz="1600" dirty="0"/>
          </a:p>
          <a:p>
            <a:pPr algn="ctr">
              <a:lnSpc>
                <a:spcPct val="100000"/>
              </a:lnSpc>
            </a:pPr>
            <a:endParaRPr lang="ru-RU" sz="800" dirty="0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9026CDD6-F189-4355-8544-D4329E3FBC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929834"/>
              </p:ext>
            </p:extLst>
          </p:nvPr>
        </p:nvGraphicFramePr>
        <p:xfrm>
          <a:off x="330037" y="4739609"/>
          <a:ext cx="11666891" cy="1262294"/>
        </p:xfrm>
        <a:graphic>
          <a:graphicData uri="http://schemas.openxmlformats.org/drawingml/2006/table">
            <a:tbl>
              <a:tblPr firstRow="1" firstCol="1" bandRow="1">
                <a:noFill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642490">
                  <a:extLst>
                    <a:ext uri="{9D8B030D-6E8A-4147-A177-3AD203B41FA5}">
                      <a16:colId xmlns:a16="http://schemas.microsoft.com/office/drawing/2014/main" val="1834451908"/>
                    </a:ext>
                  </a:extLst>
                </a:gridCol>
                <a:gridCol w="9024401">
                  <a:extLst>
                    <a:ext uri="{9D8B030D-6E8A-4147-A177-3AD203B41FA5}">
                      <a16:colId xmlns:a16="http://schemas.microsoft.com/office/drawing/2014/main" val="2463373621"/>
                    </a:ext>
                  </a:extLst>
                </a:gridCol>
              </a:tblGrid>
              <a:tr h="1262294">
                <a:tc>
                  <a:txBody>
                    <a:bodyPr/>
                    <a:lstStyle>
                      <a:lvl1pPr marL="0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04815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09630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14446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19261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524076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828891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133707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438522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Calibri"/>
                        <a:buNone/>
                      </a:pPr>
                      <a:r>
                        <a:rPr kumimoji="0" lang="ru-RU" sz="1200" b="1" i="0" u="none" strike="noStrike" kern="1200" spc="80" normalizeH="0" baseline="0" dirty="0">
                          <a:ln>
                            <a:noFill/>
                          </a:ln>
                          <a:solidFill>
                            <a:srgbClr val="4F81BD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Модель 1</a:t>
                      </a:r>
                      <a:endParaRPr kumimoji="0" sz="1200" b="1" i="0" u="none" strike="noStrike" kern="1200" spc="80" normalizeH="0" baseline="0" dirty="0">
                        <a:ln>
                          <a:noFill/>
                        </a:ln>
                        <a:solidFill>
                          <a:srgbClr val="4F81BD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Calibri"/>
                      </a:endParaRPr>
                    </a:p>
                  </a:txBody>
                  <a:tcPr marL="37800" marR="378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04815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09630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14446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19261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524076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828891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133707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438522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71450" marR="0" lvl="0" indent="-171450" algn="just" defTabSz="60963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ct val="15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Ребенок с ОВЗ обучается в классе на всех уроках</a:t>
                      </a:r>
                    </a:p>
                    <a:p>
                      <a:pPr marL="171450" marR="0" lvl="0" indent="-171450" algn="just" defTabSz="60963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ct val="15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Предусмотрены: коррекционные курсы, иные направления внеурочной деятельности и дополнительное образование в соответствии с индивидуальными потребностями  обучающегося</a:t>
                      </a:r>
                    </a:p>
                  </a:txBody>
                  <a:tcPr marL="37800" marR="37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460095"/>
                  </a:ext>
                </a:extLst>
              </a:tr>
            </a:tbl>
          </a:graphicData>
        </a:graphic>
      </p:graphicFrame>
      <p:sp>
        <p:nvSpPr>
          <p:cNvPr id="33" name="Прямоугольник: скругленные углы 32">
            <a:extLst>
              <a:ext uri="{FF2B5EF4-FFF2-40B4-BE49-F238E27FC236}">
                <a16:creationId xmlns:a16="http://schemas.microsoft.com/office/drawing/2014/main" id="{A9C7FD8F-40C9-4D48-B606-1652CF65ACE7}"/>
              </a:ext>
            </a:extLst>
          </p:cNvPr>
          <p:cNvSpPr/>
          <p:nvPr/>
        </p:nvSpPr>
        <p:spPr>
          <a:xfrm>
            <a:off x="4233672" y="5105690"/>
            <a:ext cx="2703576" cy="172518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id="{B8C80B48-65CE-4483-8A4C-18FF303B8011}"/>
              </a:ext>
            </a:extLst>
          </p:cNvPr>
          <p:cNvSpPr txBox="1"/>
          <p:nvPr/>
        </p:nvSpPr>
        <p:spPr>
          <a:xfrm>
            <a:off x="11916575" y="147493"/>
            <a:ext cx="256536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ea typeface="+mn-ea"/>
                <a:cs typeface="Microsoft Sans Serif"/>
              </a:rPr>
              <a:t>10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ea typeface="+mn-ea"/>
              <a:cs typeface="Microsoft Sans Serif"/>
            </a:endParaRPr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3D36BAD9-CE8E-E996-39FB-2623F0F9D825}"/>
              </a:ext>
            </a:extLst>
          </p:cNvPr>
          <p:cNvGrpSpPr/>
          <p:nvPr/>
        </p:nvGrpSpPr>
        <p:grpSpPr>
          <a:xfrm>
            <a:off x="1534450" y="122381"/>
            <a:ext cx="2161712" cy="412148"/>
            <a:chOff x="1534450" y="122381"/>
            <a:chExt cx="2161712" cy="412148"/>
          </a:xfrm>
        </p:grpSpPr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id="{3EFDC982-0EB5-3B6F-497F-0B419DD486D6}"/>
                </a:ext>
              </a:extLst>
            </p:cNvPr>
            <p:cNvSpPr/>
            <p:nvPr/>
          </p:nvSpPr>
          <p:spPr>
            <a:xfrm>
              <a:off x="1942037" y="136423"/>
              <a:ext cx="175412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1" i="0" u="none" strike="noStrike" kern="1200" cap="none" spc="64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Городской проект «Ресурсная школа»</a:t>
              </a:r>
              <a:endParaRPr kumimoji="0" lang="ru-RU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2" name="object 13">
              <a:extLst>
                <a:ext uri="{FF2B5EF4-FFF2-40B4-BE49-F238E27FC236}">
                  <a16:creationId xmlns:a16="http://schemas.microsoft.com/office/drawing/2014/main" id="{246CB773-8E01-8C8D-292B-FC2C73A07F4F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4450" y="122381"/>
              <a:ext cx="435867" cy="412148"/>
            </a:xfrm>
            <a:prstGeom prst="rect">
              <a:avLst/>
            </a:prstGeom>
          </p:spPr>
        </p:pic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BC1DF816-1CDA-6E3E-125B-366AF8D08A73}"/>
              </a:ext>
            </a:extLst>
          </p:cNvPr>
          <p:cNvSpPr txBox="1"/>
          <p:nvPr/>
        </p:nvSpPr>
        <p:spPr>
          <a:xfrm>
            <a:off x="5832882" y="2719612"/>
            <a:ext cx="2331152" cy="1077218"/>
          </a:xfrm>
          <a:prstGeom prst="rect">
            <a:avLst/>
          </a:prstGeom>
          <a:solidFill>
            <a:prstClr val="white">
              <a:hueOff val="0"/>
              <a:satOff val="0"/>
              <a:lumOff val="0"/>
              <a:alphaOff val="0"/>
            </a:prstClr>
          </a:solidFill>
          <a:ln w="28575" cap="flat" cmpd="sng" algn="ctr">
            <a:solidFill>
              <a:srgbClr val="4F81BD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rgbClr r="0" g="0" b="0"/>
          </a:lnRef>
          <a:fillRef idx="1">
            <a:scrgbClr r="0" g="0" b="0"/>
          </a:fillRef>
          <a:effectRef idx="1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dirty="0"/>
              <a:t>Другая внеурочная деятельность в соответствии с </a:t>
            </a:r>
            <a:r>
              <a:rPr lang="ru-RU" sz="1600"/>
              <a:t>интересами ребёнка</a:t>
            </a:r>
            <a:endParaRPr lang="ru-RU" sz="16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2E0B388-BC1C-E006-8BF0-A2A98522E051}"/>
              </a:ext>
            </a:extLst>
          </p:cNvPr>
          <p:cNvSpPr txBox="1"/>
          <p:nvPr/>
        </p:nvSpPr>
        <p:spPr>
          <a:xfrm>
            <a:off x="8431883" y="2721711"/>
            <a:ext cx="2315088" cy="1077218"/>
          </a:xfrm>
          <a:prstGeom prst="rect">
            <a:avLst/>
          </a:prstGeom>
          <a:solidFill>
            <a:prstClr val="white">
              <a:hueOff val="0"/>
              <a:satOff val="0"/>
              <a:lumOff val="0"/>
              <a:alphaOff val="0"/>
            </a:prstClr>
          </a:solidFill>
          <a:ln w="28575" cap="flat" cmpd="sng" algn="ctr">
            <a:solidFill>
              <a:srgbClr val="4F81BD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rgbClr r="0" g="0" b="0"/>
          </a:lnRef>
          <a:fillRef idx="1">
            <a:scrgbClr r="0" g="0" b="0"/>
          </a:fillRef>
          <a:effectRef idx="1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dirty="0"/>
              <a:t>Индивидуализация коррекционно-развивающей области</a:t>
            </a:r>
          </a:p>
          <a:p>
            <a:pPr algn="ctr">
              <a:lnSpc>
                <a:spcPct val="100000"/>
              </a:lnSpc>
            </a:pPr>
            <a:endParaRPr lang="ru-RU" sz="1600" dirty="0"/>
          </a:p>
        </p:txBody>
      </p: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0C3C43BD-FADC-8043-FBC3-EAF19498B5B5}"/>
              </a:ext>
            </a:extLst>
          </p:cNvPr>
          <p:cNvGrpSpPr/>
          <p:nvPr/>
        </p:nvGrpSpPr>
        <p:grpSpPr>
          <a:xfrm>
            <a:off x="3020957" y="4010921"/>
            <a:ext cx="2542331" cy="430887"/>
            <a:chOff x="6099872" y="-1954142"/>
            <a:chExt cx="2861273" cy="2059383"/>
          </a:xfrm>
        </p:grpSpPr>
        <p:sp>
          <p:nvSpPr>
            <p:cNvPr id="17" name="Скругленный прямоугольник 26">
              <a:extLst>
                <a:ext uri="{FF2B5EF4-FFF2-40B4-BE49-F238E27FC236}">
                  <a16:creationId xmlns:a16="http://schemas.microsoft.com/office/drawing/2014/main" id="{98F9F0EF-F264-7C70-D526-05872FBC747F}"/>
                </a:ext>
              </a:extLst>
            </p:cNvPr>
            <p:cNvSpPr/>
            <p:nvPr/>
          </p:nvSpPr>
          <p:spPr>
            <a:xfrm>
              <a:off x="6099872" y="-1954142"/>
              <a:ext cx="2787171" cy="2059383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28575" cap="flat" cmpd="sng" algn="ctr">
              <a:noFill/>
              <a:prstDash val="sysDash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" name="Скругленный прямоугольник 4">
              <a:extLst>
                <a:ext uri="{FF2B5EF4-FFF2-40B4-BE49-F238E27FC236}">
                  <a16:creationId xmlns:a16="http://schemas.microsoft.com/office/drawing/2014/main" id="{C727908E-5C45-B9C4-8AA0-AF57F7400E1A}"/>
                </a:ext>
              </a:extLst>
            </p:cNvPr>
            <p:cNvSpPr txBox="1"/>
            <p:nvPr/>
          </p:nvSpPr>
          <p:spPr>
            <a:xfrm>
              <a:off x="6099872" y="-1236949"/>
              <a:ext cx="2861273" cy="955369"/>
            </a:xfrm>
            <a:prstGeom prst="rect">
              <a:avLst/>
            </a:prstGeom>
            <a:noFill/>
            <a:ln w="28575" cap="flat" cmpd="sng" algn="ctr">
              <a:noFill/>
              <a:prstDash val="sysDash"/>
              <a:miter lim="800000"/>
            </a:ln>
            <a:effectLst/>
          </p:spPr>
          <p:txBody>
            <a:bodyPr spcFirstLastPara="0" vert="horz" wrap="square" lIns="64770" tIns="64770" rIns="64770" bIns="64770" numCol="1" spcCol="1270" anchor="ctr" anchorCtr="0">
              <a:noAutofit/>
            </a:bodyPr>
            <a:lstStyle>
              <a:lvl1pPr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 sz="28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defRPr>
              </a:lvl1pPr>
            </a:lstStyle>
            <a:p>
              <a:pPr marL="0" marR="0" lvl="0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100" b="1" i="0" u="none" strike="noStrike" kern="1200" spc="80" normalizeH="0" baseline="0" noProof="0" dirty="0">
                  <a:ln>
                    <a:noFill/>
                  </a:ln>
                  <a:solidFill>
                    <a:srgbClr val="4F81BD">
                      <a:lumMod val="7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Индивидуальные/групповые занятия</a:t>
              </a:r>
            </a:p>
          </p:txBody>
        </p:sp>
      </p:grp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86EB7659-F48F-F6BB-0DA8-B28BFA99E47C}"/>
              </a:ext>
            </a:extLst>
          </p:cNvPr>
          <p:cNvCxnSpPr>
            <a:cxnSpLocks/>
          </p:cNvCxnSpPr>
          <p:nvPr/>
        </p:nvCxnSpPr>
        <p:spPr>
          <a:xfrm>
            <a:off x="4376928" y="3815849"/>
            <a:ext cx="0" cy="195072"/>
          </a:xfrm>
          <a:prstGeom prst="line">
            <a:avLst/>
          </a:prstGeom>
          <a:ln w="12700">
            <a:solidFill>
              <a:srgbClr val="00206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732D9970-6718-4FEF-8E67-4BACBE543C18}"/>
              </a:ext>
            </a:extLst>
          </p:cNvPr>
          <p:cNvSpPr txBox="1"/>
          <p:nvPr/>
        </p:nvSpPr>
        <p:spPr>
          <a:xfrm>
            <a:off x="354368" y="2728599"/>
            <a:ext cx="2331155" cy="1077218"/>
          </a:xfrm>
          <a:prstGeom prst="rect">
            <a:avLst/>
          </a:prstGeom>
          <a:solidFill>
            <a:prstClr val="white">
              <a:hueOff val="0"/>
              <a:satOff val="0"/>
              <a:lumOff val="0"/>
              <a:alphaOff val="0"/>
            </a:prstClr>
          </a:solidFill>
          <a:ln w="28575" cap="flat" cmpd="sng" algn="ctr">
            <a:solidFill>
              <a:srgbClr val="4F81BD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rgbClr r="0" g="0" b="0"/>
          </a:lnRef>
          <a:fillRef idx="1">
            <a:scrgbClr r="0" g="0" b="0"/>
          </a:fillRef>
          <a:effectRef idx="1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endParaRPr lang="ru-RU" sz="800" dirty="0"/>
          </a:p>
          <a:p>
            <a:pPr algn="ctr">
              <a:lnSpc>
                <a:spcPct val="100000"/>
              </a:lnSpc>
            </a:pPr>
            <a:r>
              <a:rPr lang="ru-RU" sz="1600" dirty="0"/>
              <a:t>Совместное обучение по всем учебным предметам</a:t>
            </a:r>
          </a:p>
          <a:p>
            <a:pPr algn="ctr">
              <a:lnSpc>
                <a:spcPct val="100000"/>
              </a:lnSpc>
            </a:pPr>
            <a:endParaRPr lang="ru-RU" sz="800" dirty="0"/>
          </a:p>
        </p:txBody>
      </p:sp>
      <p:sp>
        <p:nvSpPr>
          <p:cNvPr id="42" name="Скругленный прямоугольник 26">
            <a:extLst>
              <a:ext uri="{FF2B5EF4-FFF2-40B4-BE49-F238E27FC236}">
                <a16:creationId xmlns:a16="http://schemas.microsoft.com/office/drawing/2014/main" id="{4C1916D7-A880-413F-BEDF-A740B923B04A}"/>
              </a:ext>
            </a:extLst>
          </p:cNvPr>
          <p:cNvSpPr/>
          <p:nvPr/>
        </p:nvSpPr>
        <p:spPr>
          <a:xfrm>
            <a:off x="267214" y="3995665"/>
            <a:ext cx="2476489" cy="430887"/>
          </a:xfrm>
          <a:prstGeom prst="roundRect">
            <a:avLst>
              <a:gd name="adj" fmla="val 10000"/>
            </a:avLst>
          </a:prstGeom>
          <a:solidFill>
            <a:schemeClr val="bg1"/>
          </a:solidFill>
          <a:ln w="28575" cap="flat" cmpd="sng" algn="ctr">
            <a:noFill/>
            <a:prstDash val="sysDash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3" name="Скругленный прямоугольник 4">
            <a:extLst>
              <a:ext uri="{FF2B5EF4-FFF2-40B4-BE49-F238E27FC236}">
                <a16:creationId xmlns:a16="http://schemas.microsoft.com/office/drawing/2014/main" id="{FAB1AEC5-0914-4329-9B51-5333989FD755}"/>
              </a:ext>
            </a:extLst>
          </p:cNvPr>
          <p:cNvSpPr txBox="1"/>
          <p:nvPr/>
        </p:nvSpPr>
        <p:spPr>
          <a:xfrm>
            <a:off x="234292" y="4155755"/>
            <a:ext cx="2542331" cy="199893"/>
          </a:xfrm>
          <a:prstGeom prst="rect">
            <a:avLst/>
          </a:prstGeom>
          <a:noFill/>
          <a:ln w="28575" cap="flat" cmpd="sng" algn="ctr">
            <a:noFill/>
            <a:prstDash val="sysDash"/>
            <a:miter lim="800000"/>
          </a:ln>
          <a:effectLst/>
        </p:spPr>
        <p:txBody>
          <a:bodyPr spcFirstLastPara="0" vert="horz" wrap="square" lIns="64770" tIns="64770" rIns="64770" bIns="64770" numCol="1" spcCol="1270" anchor="ctr" anchorCtr="0">
            <a:noAutofit/>
          </a:bodyPr>
          <a:lstStyle>
            <a:lvl1pPr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280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defRPr>
            </a:lvl1pPr>
          </a:lstStyle>
          <a:p>
            <a:pPr marL="0" marR="0" lvl="0" indent="0" algn="ctr" defTabSz="7556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ru-RU" sz="1100" b="1" spc="80" dirty="0">
                <a:solidFill>
                  <a:srgbClr val="4F81B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Групповые</a:t>
            </a:r>
            <a:r>
              <a:rPr kumimoji="0" lang="ru-RU" sz="1100" b="1" i="0" u="none" strike="noStrike" kern="1200" spc="8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занятия</a:t>
            </a:r>
          </a:p>
        </p:txBody>
      </p:sp>
      <p:sp>
        <p:nvSpPr>
          <p:cNvPr id="44" name="Скругленный прямоугольник 26">
            <a:extLst>
              <a:ext uri="{FF2B5EF4-FFF2-40B4-BE49-F238E27FC236}">
                <a16:creationId xmlns:a16="http://schemas.microsoft.com/office/drawing/2014/main" id="{6255FC78-1622-4DD2-BE14-58339B9E853F}"/>
              </a:ext>
            </a:extLst>
          </p:cNvPr>
          <p:cNvSpPr/>
          <p:nvPr/>
        </p:nvSpPr>
        <p:spPr>
          <a:xfrm>
            <a:off x="8392286" y="4014177"/>
            <a:ext cx="2476489" cy="430887"/>
          </a:xfrm>
          <a:prstGeom prst="roundRect">
            <a:avLst>
              <a:gd name="adj" fmla="val 10000"/>
            </a:avLst>
          </a:prstGeom>
          <a:solidFill>
            <a:schemeClr val="bg1"/>
          </a:solidFill>
          <a:ln w="28575" cap="flat" cmpd="sng" algn="ctr">
            <a:noFill/>
            <a:prstDash val="sysDash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Скругленный прямоугольник 4">
            <a:extLst>
              <a:ext uri="{FF2B5EF4-FFF2-40B4-BE49-F238E27FC236}">
                <a16:creationId xmlns:a16="http://schemas.microsoft.com/office/drawing/2014/main" id="{AEF85064-89B8-403E-A5CA-FE974A1D5754}"/>
              </a:ext>
            </a:extLst>
          </p:cNvPr>
          <p:cNvSpPr txBox="1"/>
          <p:nvPr/>
        </p:nvSpPr>
        <p:spPr>
          <a:xfrm>
            <a:off x="8326444" y="4155755"/>
            <a:ext cx="2542331" cy="199893"/>
          </a:xfrm>
          <a:prstGeom prst="rect">
            <a:avLst/>
          </a:prstGeom>
          <a:noFill/>
          <a:ln w="28575" cap="flat" cmpd="sng" algn="ctr">
            <a:noFill/>
            <a:prstDash val="sysDash"/>
            <a:miter lim="800000"/>
          </a:ln>
          <a:effectLst/>
        </p:spPr>
        <p:txBody>
          <a:bodyPr spcFirstLastPara="0" vert="horz" wrap="square" lIns="64770" tIns="64770" rIns="64770" bIns="64770" numCol="1" spcCol="1270" anchor="ctr" anchorCtr="0">
            <a:noAutofit/>
          </a:bodyPr>
          <a:lstStyle>
            <a:lvl1pPr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280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defRPr>
            </a:lvl1pPr>
          </a:lstStyle>
          <a:p>
            <a:pPr marL="0" marR="0" lvl="0" indent="0" algn="ctr" defTabSz="7556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1200" spc="8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Индивидуальные/групповые занятия</a:t>
            </a:r>
          </a:p>
        </p:txBody>
      </p:sp>
      <p:sp>
        <p:nvSpPr>
          <p:cNvPr id="46" name="Скругленный прямоугольник 26">
            <a:extLst>
              <a:ext uri="{FF2B5EF4-FFF2-40B4-BE49-F238E27FC236}">
                <a16:creationId xmlns:a16="http://schemas.microsoft.com/office/drawing/2014/main" id="{7656CF83-372B-4B67-91CF-7BAD19E57532}"/>
              </a:ext>
            </a:extLst>
          </p:cNvPr>
          <p:cNvSpPr/>
          <p:nvPr/>
        </p:nvSpPr>
        <p:spPr>
          <a:xfrm>
            <a:off x="5756570" y="3995665"/>
            <a:ext cx="2476489" cy="430887"/>
          </a:xfrm>
          <a:prstGeom prst="roundRect">
            <a:avLst>
              <a:gd name="adj" fmla="val 10000"/>
            </a:avLst>
          </a:prstGeom>
          <a:solidFill>
            <a:schemeClr val="bg1"/>
          </a:solidFill>
          <a:ln w="28575" cap="flat" cmpd="sng" algn="ctr">
            <a:noFill/>
            <a:prstDash val="sysDash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7" name="Скругленный прямоугольник 4">
            <a:extLst>
              <a:ext uri="{FF2B5EF4-FFF2-40B4-BE49-F238E27FC236}">
                <a16:creationId xmlns:a16="http://schemas.microsoft.com/office/drawing/2014/main" id="{AA2FEE9C-D913-46DF-A35E-70DD5815D062}"/>
              </a:ext>
            </a:extLst>
          </p:cNvPr>
          <p:cNvSpPr txBox="1"/>
          <p:nvPr/>
        </p:nvSpPr>
        <p:spPr>
          <a:xfrm>
            <a:off x="5756570" y="4145724"/>
            <a:ext cx="2542331" cy="199893"/>
          </a:xfrm>
          <a:prstGeom prst="rect">
            <a:avLst/>
          </a:prstGeom>
          <a:noFill/>
          <a:ln w="28575" cap="flat" cmpd="sng" algn="ctr">
            <a:noFill/>
            <a:prstDash val="sysDash"/>
            <a:miter lim="800000"/>
          </a:ln>
          <a:effectLst/>
        </p:spPr>
        <p:txBody>
          <a:bodyPr spcFirstLastPara="0" vert="horz" wrap="square" lIns="64770" tIns="64770" rIns="64770" bIns="64770" numCol="1" spcCol="1270" anchor="ctr" anchorCtr="0">
            <a:noAutofit/>
          </a:bodyPr>
          <a:lstStyle>
            <a:lvl1pPr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280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defRPr>
            </a:lvl1pPr>
          </a:lstStyle>
          <a:p>
            <a:pPr marL="0" marR="0" lvl="0" indent="0" algn="ctr" defTabSz="7556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1200" spc="8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Индивидуальные/групповые занятия</a:t>
            </a:r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88F59A9C-36B4-DD57-CA1A-8721C8ECA263}"/>
              </a:ext>
            </a:extLst>
          </p:cNvPr>
          <p:cNvCxnSpPr>
            <a:cxnSpLocks/>
          </p:cNvCxnSpPr>
          <p:nvPr/>
        </p:nvCxnSpPr>
        <p:spPr>
          <a:xfrm>
            <a:off x="1535756" y="3822970"/>
            <a:ext cx="0" cy="188976"/>
          </a:xfrm>
          <a:prstGeom prst="line">
            <a:avLst/>
          </a:prstGeom>
          <a:ln w="12700">
            <a:solidFill>
              <a:srgbClr val="00206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id="{EA31B4CC-D43D-07CB-45EE-093A8F22921D}"/>
              </a:ext>
            </a:extLst>
          </p:cNvPr>
          <p:cNvCxnSpPr>
            <a:cxnSpLocks/>
          </p:cNvCxnSpPr>
          <p:nvPr/>
        </p:nvCxnSpPr>
        <p:spPr>
          <a:xfrm>
            <a:off x="7049071" y="3805817"/>
            <a:ext cx="0" cy="195072"/>
          </a:xfrm>
          <a:prstGeom prst="line">
            <a:avLst/>
          </a:prstGeom>
          <a:ln w="12700">
            <a:solidFill>
              <a:srgbClr val="00206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id="{EE2933F4-A5A4-4B57-A98C-07ED8D4AA1D9}"/>
              </a:ext>
            </a:extLst>
          </p:cNvPr>
          <p:cNvCxnSpPr>
            <a:cxnSpLocks/>
          </p:cNvCxnSpPr>
          <p:nvPr/>
        </p:nvCxnSpPr>
        <p:spPr>
          <a:xfrm>
            <a:off x="9663105" y="3792490"/>
            <a:ext cx="0" cy="195072"/>
          </a:xfrm>
          <a:prstGeom prst="line">
            <a:avLst/>
          </a:prstGeom>
          <a:ln w="12700">
            <a:solidFill>
              <a:srgbClr val="00206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4301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EAECC8-C72F-ECDE-9B91-5B98D8FEFD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Стрелка: штриховая вправо 29">
            <a:extLst>
              <a:ext uri="{FF2B5EF4-FFF2-40B4-BE49-F238E27FC236}">
                <a16:creationId xmlns:a16="http://schemas.microsoft.com/office/drawing/2014/main" id="{A80F2055-1B93-4C9D-C4CD-AF473A865A24}"/>
              </a:ext>
            </a:extLst>
          </p:cNvPr>
          <p:cNvSpPr/>
          <p:nvPr/>
        </p:nvSpPr>
        <p:spPr>
          <a:xfrm>
            <a:off x="83011" y="766892"/>
            <a:ext cx="11951539" cy="2344527"/>
          </a:xfrm>
          <a:prstGeom prst="striped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object 3">
            <a:extLst>
              <a:ext uri="{FF2B5EF4-FFF2-40B4-BE49-F238E27FC236}">
                <a16:creationId xmlns:a16="http://schemas.microsoft.com/office/drawing/2014/main" id="{6495454C-DE75-176C-3B65-4A6696AC451A}"/>
              </a:ext>
            </a:extLst>
          </p:cNvPr>
          <p:cNvSpPr/>
          <p:nvPr/>
        </p:nvSpPr>
        <p:spPr>
          <a:xfrm>
            <a:off x="118" y="6685992"/>
            <a:ext cx="12193986" cy="169542"/>
          </a:xfrm>
          <a:custGeom>
            <a:avLst/>
            <a:gdLst/>
            <a:ahLst/>
            <a:cxnLst/>
            <a:rect l="l" t="t" r="r" b="b"/>
            <a:pathLst>
              <a:path w="8181340" h="6858000">
                <a:moveTo>
                  <a:pt x="0" y="6858000"/>
                </a:moveTo>
                <a:lnTo>
                  <a:pt x="8180832" y="6858000"/>
                </a:lnTo>
                <a:lnTo>
                  <a:pt x="818083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528BD4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1" name="object 11">
            <a:extLst>
              <a:ext uri="{FF2B5EF4-FFF2-40B4-BE49-F238E27FC236}">
                <a16:creationId xmlns:a16="http://schemas.microsoft.com/office/drawing/2014/main" id="{6BBAC3DF-BB88-3C2D-7FB8-4CA13FA771A4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7157" y="62671"/>
            <a:ext cx="1443227" cy="527303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02F878A1-79B7-CD2D-1B45-7623C3B346EC}"/>
              </a:ext>
            </a:extLst>
          </p:cNvPr>
          <p:cNvSpPr txBox="1"/>
          <p:nvPr/>
        </p:nvSpPr>
        <p:spPr>
          <a:xfrm>
            <a:off x="415452" y="650868"/>
            <a:ext cx="11010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all" spc="8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Модели организации образовательной деятельности по </a:t>
            </a:r>
            <a:r>
              <a:rPr kumimoji="0" lang="ru-RU" sz="2400" b="0" i="0" u="none" strike="noStrike" kern="1200" cap="all" spc="8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ИУП</a:t>
            </a:r>
            <a:endParaRPr kumimoji="0" lang="ru-RU" sz="2400" b="0" i="0" u="none" strike="noStrike" kern="1200" spc="80" normalizeH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97BBE37-FE62-D437-3D29-530D6FC6C8C6}"/>
              </a:ext>
            </a:extLst>
          </p:cNvPr>
          <p:cNvSpPr txBox="1"/>
          <p:nvPr/>
        </p:nvSpPr>
        <p:spPr>
          <a:xfrm>
            <a:off x="1755648" y="1415693"/>
            <a:ext cx="83301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b="1" dirty="0">
                <a:solidFill>
                  <a:srgbClr val="C00000"/>
                </a:solidFill>
              </a:rPr>
              <a:t>Обучение в классе, </a:t>
            </a:r>
          </a:p>
          <a:p>
            <a:pPr algn="ctr">
              <a:lnSpc>
                <a:spcPct val="100000"/>
              </a:lnSpc>
            </a:pPr>
            <a:r>
              <a:rPr lang="ru-RU" b="1" dirty="0"/>
              <a:t>частично совместимое по содержанию предметных областей и расписанию </a:t>
            </a:r>
            <a:r>
              <a:rPr lang="ru-RU" dirty="0"/>
              <a:t>(интеграция ИУП ребёнка и УП класса)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D288626-7918-560E-38FE-04CB0EB3C6BA}"/>
              </a:ext>
            </a:extLst>
          </p:cNvPr>
          <p:cNvSpPr txBox="1"/>
          <p:nvPr/>
        </p:nvSpPr>
        <p:spPr>
          <a:xfrm>
            <a:off x="355788" y="2671126"/>
            <a:ext cx="2671704" cy="1077218"/>
          </a:xfrm>
          <a:prstGeom prst="rect">
            <a:avLst/>
          </a:prstGeom>
          <a:solidFill>
            <a:prstClr val="white">
              <a:hueOff val="0"/>
              <a:satOff val="0"/>
              <a:lumOff val="0"/>
              <a:alphaOff val="0"/>
            </a:prstClr>
          </a:solidFill>
          <a:ln w="28575" cap="flat" cmpd="sng" algn="ctr">
            <a:solidFill>
              <a:srgbClr val="4F81BD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rgbClr r="0" g="0" b="0"/>
          </a:lnRef>
          <a:fillRef idx="1">
            <a:scrgbClr r="0" g="0" b="0"/>
          </a:fillRef>
          <a:effectRef idx="1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endParaRPr lang="ru-RU" sz="800" dirty="0"/>
          </a:p>
          <a:p>
            <a:pPr algn="ctr">
              <a:lnSpc>
                <a:spcPct val="100000"/>
              </a:lnSpc>
            </a:pPr>
            <a:r>
              <a:rPr lang="ru-RU" sz="1600" dirty="0"/>
              <a:t>Совместное обучение в классе</a:t>
            </a:r>
          </a:p>
          <a:p>
            <a:pPr algn="ctr">
              <a:lnSpc>
                <a:spcPct val="100000"/>
              </a:lnSpc>
            </a:pPr>
            <a:r>
              <a:rPr lang="ru-RU" sz="1600" dirty="0"/>
              <a:t>(основные часы)</a:t>
            </a:r>
          </a:p>
          <a:p>
            <a:pPr algn="ctr">
              <a:lnSpc>
                <a:spcPct val="100000"/>
              </a:lnSpc>
            </a:pPr>
            <a:endParaRPr lang="ru-RU" sz="800" dirty="0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D81CFC22-1A4E-E8B4-B713-CA0977C823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915607"/>
              </p:ext>
            </p:extLst>
          </p:nvPr>
        </p:nvGraphicFramePr>
        <p:xfrm>
          <a:off x="330037" y="4498848"/>
          <a:ext cx="11666891" cy="2069560"/>
        </p:xfrm>
        <a:graphic>
          <a:graphicData uri="http://schemas.openxmlformats.org/drawingml/2006/table">
            <a:tbl>
              <a:tblPr firstRow="1" firstCol="1" bandRow="1">
                <a:noFill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642490">
                  <a:extLst>
                    <a:ext uri="{9D8B030D-6E8A-4147-A177-3AD203B41FA5}">
                      <a16:colId xmlns:a16="http://schemas.microsoft.com/office/drawing/2014/main" val="1834451908"/>
                    </a:ext>
                  </a:extLst>
                </a:gridCol>
                <a:gridCol w="9024401">
                  <a:extLst>
                    <a:ext uri="{9D8B030D-6E8A-4147-A177-3AD203B41FA5}">
                      <a16:colId xmlns:a16="http://schemas.microsoft.com/office/drawing/2014/main" val="2463373621"/>
                    </a:ext>
                  </a:extLst>
                </a:gridCol>
              </a:tblGrid>
              <a:tr h="2069560">
                <a:tc>
                  <a:txBody>
                    <a:bodyPr/>
                    <a:lstStyle>
                      <a:lvl1pPr marL="0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04815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09630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14446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19261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524076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828891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133707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438522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Calibri"/>
                        <a:buNone/>
                      </a:pPr>
                      <a:r>
                        <a:rPr kumimoji="0" lang="ru-RU" sz="1200" b="1" i="0" u="none" strike="noStrike" kern="1200" spc="80" normalizeH="0" baseline="0" dirty="0">
                          <a:ln>
                            <a:noFill/>
                          </a:ln>
                          <a:solidFill>
                            <a:srgbClr val="4F81BD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Модель 2</a:t>
                      </a:r>
                      <a:endParaRPr kumimoji="0" sz="1200" b="1" i="0" u="none" strike="noStrike" kern="1200" spc="80" normalizeH="0" baseline="0" dirty="0">
                        <a:ln>
                          <a:noFill/>
                        </a:ln>
                        <a:solidFill>
                          <a:srgbClr val="4F81BD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Calibri"/>
                      </a:endParaRPr>
                    </a:p>
                  </a:txBody>
                  <a:tcPr marL="37800" marR="378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04815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09630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14446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19261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524076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828891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133707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438522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buClr>
                          <a:srgbClr val="0070C0"/>
                        </a:buClr>
                        <a:buSzPct val="150000"/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Ребенок с ОВЗ имеет академическую задолженность и дефицит в образовательной области по отдельным предметам </a:t>
                      </a:r>
                    </a:p>
                    <a:p>
                      <a:pPr marL="171450" marR="0" lvl="0" indent="-171450" algn="l" defTabSz="6096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ct val="15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Ребенок с ОВЗ обучается в классе на всех уроках</a:t>
                      </a:r>
                    </a:p>
                    <a:p>
                      <a:pPr marL="171450" indent="-171450">
                        <a:buClr>
                          <a:srgbClr val="0070C0"/>
                        </a:buClr>
                        <a:buSzPct val="150000"/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Дополнительный час предметной области для восполнения дефицита (занятия с другим педагогом индивидуально или в метагруппе с детьми со схожими трудностями)</a:t>
                      </a:r>
                    </a:p>
                    <a:p>
                      <a:pPr marL="171450" marR="0" lvl="0" indent="-171450" algn="just" defTabSz="60963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ct val="15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Предусмотрены: коррекционные курсы, иные направления внеурочной деятельности и дополнительное образование в соответствии с индивидуальными потребностями обучающегося</a:t>
                      </a:r>
                    </a:p>
                    <a:p>
                      <a:pPr marL="171450" indent="-171450">
                        <a:buClr>
                          <a:srgbClr val="0070C0"/>
                        </a:buClr>
                        <a:buSzPct val="150000"/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Модель подходит и для ребенка с ОВЗ, демонстрирующего высокий уровень освоения отдельных предметов (дополнительный час для углубленного изучения предмета)</a:t>
                      </a:r>
                    </a:p>
                  </a:txBody>
                  <a:tcPr marL="37800" marR="37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460095"/>
                  </a:ext>
                </a:extLst>
              </a:tr>
            </a:tbl>
          </a:graphicData>
        </a:graphic>
      </p:graphicFrame>
      <p:sp>
        <p:nvSpPr>
          <p:cNvPr id="33" name="Прямоугольник: скругленные углы 32">
            <a:extLst>
              <a:ext uri="{FF2B5EF4-FFF2-40B4-BE49-F238E27FC236}">
                <a16:creationId xmlns:a16="http://schemas.microsoft.com/office/drawing/2014/main" id="{CC255635-DCD1-1D73-8BCC-9655683AC317}"/>
              </a:ext>
            </a:extLst>
          </p:cNvPr>
          <p:cNvSpPr/>
          <p:nvPr/>
        </p:nvSpPr>
        <p:spPr>
          <a:xfrm>
            <a:off x="4267199" y="4743343"/>
            <a:ext cx="7434072" cy="233339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id="{A909D0BD-C15B-91CC-1410-9113F19BC31D}"/>
              </a:ext>
            </a:extLst>
          </p:cNvPr>
          <p:cNvSpPr txBox="1"/>
          <p:nvPr/>
        </p:nvSpPr>
        <p:spPr>
          <a:xfrm>
            <a:off x="11883047" y="118897"/>
            <a:ext cx="323592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ea typeface="+mn-ea"/>
                <a:cs typeface="Microsoft Sans Serif"/>
              </a:rPr>
              <a:t>11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ea typeface="+mn-ea"/>
              <a:cs typeface="Microsoft Sans Serif"/>
            </a:endParaRPr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0FB43AA9-CABD-298A-54BF-A3B581AF58F9}"/>
              </a:ext>
            </a:extLst>
          </p:cNvPr>
          <p:cNvGrpSpPr/>
          <p:nvPr/>
        </p:nvGrpSpPr>
        <p:grpSpPr>
          <a:xfrm>
            <a:off x="1534450" y="122381"/>
            <a:ext cx="2161712" cy="412148"/>
            <a:chOff x="1534450" y="122381"/>
            <a:chExt cx="2161712" cy="412148"/>
          </a:xfrm>
        </p:grpSpPr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id="{D6C30B81-51AD-6D26-2941-527F6D1241E4}"/>
                </a:ext>
              </a:extLst>
            </p:cNvPr>
            <p:cNvSpPr/>
            <p:nvPr/>
          </p:nvSpPr>
          <p:spPr>
            <a:xfrm>
              <a:off x="1942037" y="136423"/>
              <a:ext cx="175412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1" i="0" u="none" strike="noStrike" kern="1200" cap="none" spc="64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Городской проект «Ресурсная школа»</a:t>
              </a:r>
              <a:endParaRPr kumimoji="0" lang="ru-RU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2" name="object 13">
              <a:extLst>
                <a:ext uri="{FF2B5EF4-FFF2-40B4-BE49-F238E27FC236}">
                  <a16:creationId xmlns:a16="http://schemas.microsoft.com/office/drawing/2014/main" id="{CBC8904C-7146-6884-884A-67E93244EB36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4450" y="122381"/>
              <a:ext cx="435867" cy="412148"/>
            </a:xfrm>
            <a:prstGeom prst="rect">
              <a:avLst/>
            </a:prstGeom>
          </p:spPr>
        </p:pic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A6CD20E9-5835-DDAC-CA67-A99A1AA8A2FC}"/>
              </a:ext>
            </a:extLst>
          </p:cNvPr>
          <p:cNvSpPr txBox="1"/>
          <p:nvPr/>
        </p:nvSpPr>
        <p:spPr>
          <a:xfrm>
            <a:off x="5847456" y="2689414"/>
            <a:ext cx="2863727" cy="1031051"/>
          </a:xfrm>
          <a:prstGeom prst="rect">
            <a:avLst/>
          </a:prstGeom>
          <a:solidFill>
            <a:prstClr val="white">
              <a:hueOff val="0"/>
              <a:satOff val="0"/>
              <a:lumOff val="0"/>
              <a:alphaOff val="0"/>
            </a:prstClr>
          </a:solidFill>
          <a:ln w="28575" cap="flat" cmpd="sng" algn="ctr">
            <a:solidFill>
              <a:srgbClr val="4F81BD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rgbClr r="0" g="0" b="0"/>
          </a:lnRef>
          <a:fillRef idx="1">
            <a:scrgbClr r="0" g="0" b="0"/>
          </a:fillRef>
          <a:effectRef idx="1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dirty="0"/>
              <a:t>Другая внеурочная деятельность с учётом интересов ребёнка</a:t>
            </a:r>
          </a:p>
          <a:p>
            <a:pPr algn="ctr">
              <a:lnSpc>
                <a:spcPct val="100000"/>
              </a:lnSpc>
            </a:pPr>
            <a:endParaRPr lang="ru-RU" sz="13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2D2CAF-B49A-F45A-C9E8-B8EBA312F613}"/>
              </a:ext>
            </a:extLst>
          </p:cNvPr>
          <p:cNvSpPr txBox="1"/>
          <p:nvPr/>
        </p:nvSpPr>
        <p:spPr>
          <a:xfrm>
            <a:off x="8837544" y="2671126"/>
            <a:ext cx="2863727" cy="1077218"/>
          </a:xfrm>
          <a:prstGeom prst="rect">
            <a:avLst/>
          </a:prstGeom>
          <a:solidFill>
            <a:prstClr val="white">
              <a:hueOff val="0"/>
              <a:satOff val="0"/>
              <a:lumOff val="0"/>
              <a:alphaOff val="0"/>
            </a:prstClr>
          </a:solidFill>
          <a:ln w="28575" cap="flat" cmpd="sng" algn="ctr">
            <a:solidFill>
              <a:srgbClr val="4F81BD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rgbClr r="0" g="0" b="0"/>
          </a:lnRef>
          <a:fillRef idx="1">
            <a:scrgbClr r="0" g="0" b="0"/>
          </a:fillRef>
          <a:effectRef idx="1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dirty="0"/>
              <a:t>Индивидуализация коррекционно-развивающей области</a:t>
            </a:r>
          </a:p>
          <a:p>
            <a:pPr algn="ctr">
              <a:lnSpc>
                <a:spcPct val="100000"/>
              </a:lnSpc>
            </a:pPr>
            <a:endParaRPr lang="ru-RU" sz="1400" dirty="0"/>
          </a:p>
        </p:txBody>
      </p: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7A4C79C3-4950-3733-DFC7-5B470E8D28F3}"/>
              </a:ext>
            </a:extLst>
          </p:cNvPr>
          <p:cNvGrpSpPr/>
          <p:nvPr/>
        </p:nvGrpSpPr>
        <p:grpSpPr>
          <a:xfrm>
            <a:off x="347472" y="3935034"/>
            <a:ext cx="2688336" cy="430887"/>
            <a:chOff x="2302862" y="-393326"/>
            <a:chExt cx="3293165" cy="2059383"/>
          </a:xfrm>
        </p:grpSpPr>
        <p:sp>
          <p:nvSpPr>
            <p:cNvPr id="17" name="Скругленный прямоугольник 26">
              <a:extLst>
                <a:ext uri="{FF2B5EF4-FFF2-40B4-BE49-F238E27FC236}">
                  <a16:creationId xmlns:a16="http://schemas.microsoft.com/office/drawing/2014/main" id="{943CC841-3F46-5F22-64D1-503CA24302FD}"/>
                </a:ext>
              </a:extLst>
            </p:cNvPr>
            <p:cNvSpPr/>
            <p:nvPr/>
          </p:nvSpPr>
          <p:spPr>
            <a:xfrm>
              <a:off x="2302862" y="-393326"/>
              <a:ext cx="3293165" cy="2059383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28575" cap="flat" cmpd="sng" algn="ctr">
              <a:noFill/>
              <a:prstDash val="sysDash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" name="Скругленный прямоугольник 4">
              <a:extLst>
                <a:ext uri="{FF2B5EF4-FFF2-40B4-BE49-F238E27FC236}">
                  <a16:creationId xmlns:a16="http://schemas.microsoft.com/office/drawing/2014/main" id="{5FD1F06B-C823-3805-8AC5-ECABDC447289}"/>
                </a:ext>
              </a:extLst>
            </p:cNvPr>
            <p:cNvSpPr txBox="1"/>
            <p:nvPr/>
          </p:nvSpPr>
          <p:spPr>
            <a:xfrm>
              <a:off x="2525708" y="-102289"/>
              <a:ext cx="2991909" cy="1312878"/>
            </a:xfrm>
            <a:prstGeom prst="rect">
              <a:avLst/>
            </a:prstGeom>
            <a:noFill/>
            <a:ln w="28575" cap="flat" cmpd="sng" algn="ctr">
              <a:noFill/>
              <a:prstDash val="sysDash"/>
              <a:miter lim="800000"/>
            </a:ln>
            <a:effectLst/>
          </p:spPr>
          <p:txBody>
            <a:bodyPr spcFirstLastPara="0" vert="horz" wrap="square" lIns="64770" tIns="64770" rIns="64770" bIns="64770" numCol="1" spcCol="1270" anchor="ctr" anchorCtr="0">
              <a:noAutofit/>
            </a:bodyPr>
            <a:lstStyle>
              <a:lvl1pPr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 sz="28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defRPr>
              </a:lvl1pPr>
            </a:lstStyle>
            <a:p>
              <a:pPr marL="0" marR="0" lvl="0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100" b="1" spc="80" dirty="0">
                  <a:solidFill>
                    <a:srgbClr val="4F81BD">
                      <a:lumMod val="75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Групповые</a:t>
              </a:r>
              <a:r>
                <a:rPr kumimoji="0" lang="ru-RU" sz="1100" b="1" i="0" u="none" strike="noStrike" kern="1200" spc="80" normalizeH="0" baseline="0" noProof="0" dirty="0">
                  <a:ln>
                    <a:noFill/>
                  </a:ln>
                  <a:solidFill>
                    <a:srgbClr val="4F81BD">
                      <a:lumMod val="7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занятия</a:t>
              </a:r>
            </a:p>
          </p:txBody>
        </p:sp>
      </p:grp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F90009D4-4FA0-7AA9-B992-70DAC065E088}"/>
              </a:ext>
            </a:extLst>
          </p:cNvPr>
          <p:cNvCxnSpPr>
            <a:cxnSpLocks/>
          </p:cNvCxnSpPr>
          <p:nvPr/>
        </p:nvCxnSpPr>
        <p:spPr>
          <a:xfrm>
            <a:off x="1743456" y="3727704"/>
            <a:ext cx="0" cy="195072"/>
          </a:xfrm>
          <a:prstGeom prst="line">
            <a:avLst/>
          </a:prstGeom>
          <a:ln w="12700">
            <a:solidFill>
              <a:srgbClr val="00206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Группа 22">
            <a:extLst>
              <a:ext uri="{FF2B5EF4-FFF2-40B4-BE49-F238E27FC236}">
                <a16:creationId xmlns:a16="http://schemas.microsoft.com/office/drawing/2014/main" id="{FD8B85FE-FB12-61EC-D14D-F0B8B558CE16}"/>
              </a:ext>
            </a:extLst>
          </p:cNvPr>
          <p:cNvGrpSpPr/>
          <p:nvPr/>
        </p:nvGrpSpPr>
        <p:grpSpPr>
          <a:xfrm>
            <a:off x="3087624" y="3931986"/>
            <a:ext cx="2737104" cy="430887"/>
            <a:chOff x="2837635" y="-218515"/>
            <a:chExt cx="3293165" cy="2059383"/>
          </a:xfrm>
        </p:grpSpPr>
        <p:sp>
          <p:nvSpPr>
            <p:cNvPr id="29" name="Скругленный прямоугольник 26">
              <a:extLst>
                <a:ext uri="{FF2B5EF4-FFF2-40B4-BE49-F238E27FC236}">
                  <a16:creationId xmlns:a16="http://schemas.microsoft.com/office/drawing/2014/main" id="{2B20CF8A-C914-2B7E-FC84-C5B1B9357781}"/>
                </a:ext>
              </a:extLst>
            </p:cNvPr>
            <p:cNvSpPr/>
            <p:nvPr/>
          </p:nvSpPr>
          <p:spPr>
            <a:xfrm>
              <a:off x="2837635" y="-218515"/>
              <a:ext cx="3293165" cy="2059383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28575" cap="flat" cmpd="sng" algn="ctr">
              <a:noFill/>
              <a:prstDash val="sysDash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1" name="Скругленный прямоугольник 4">
              <a:extLst>
                <a:ext uri="{FF2B5EF4-FFF2-40B4-BE49-F238E27FC236}">
                  <a16:creationId xmlns:a16="http://schemas.microsoft.com/office/drawing/2014/main" id="{BEF512E5-F1EC-FD5D-F466-57B64C77C2BF}"/>
                </a:ext>
              </a:extLst>
            </p:cNvPr>
            <p:cNvSpPr txBox="1"/>
            <p:nvPr/>
          </p:nvSpPr>
          <p:spPr>
            <a:xfrm>
              <a:off x="3040499" y="174495"/>
              <a:ext cx="2936277" cy="1079796"/>
            </a:xfrm>
            <a:prstGeom prst="rect">
              <a:avLst/>
            </a:prstGeom>
            <a:noFill/>
            <a:ln w="28575" cap="flat" cmpd="sng" algn="ctr">
              <a:noFill/>
              <a:prstDash val="sysDash"/>
              <a:miter lim="800000"/>
            </a:ln>
            <a:effectLst/>
          </p:spPr>
          <p:txBody>
            <a:bodyPr spcFirstLastPara="0" vert="horz" wrap="square" lIns="64770" tIns="64770" rIns="64770" bIns="64770" numCol="1" spcCol="1270" anchor="ctr" anchorCtr="0">
              <a:noAutofit/>
            </a:bodyPr>
            <a:lstStyle>
              <a:lvl1pPr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 sz="28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defRPr>
              </a:lvl1pPr>
            </a:lstStyle>
            <a:p>
              <a:pPr marL="0" marR="0" lvl="0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100" b="1" i="0" u="none" strike="noStrike" kern="1200" spc="80" normalizeH="0" baseline="0" noProof="0" dirty="0">
                  <a:ln>
                    <a:noFill/>
                  </a:ln>
                  <a:solidFill>
                    <a:srgbClr val="4F81BD">
                      <a:lumMod val="7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Индивидуальные/групповые занятия </a:t>
              </a:r>
            </a:p>
          </p:txBody>
        </p:sp>
      </p:grpSp>
      <p:grpSp>
        <p:nvGrpSpPr>
          <p:cNvPr id="38" name="Группа 37">
            <a:extLst>
              <a:ext uri="{FF2B5EF4-FFF2-40B4-BE49-F238E27FC236}">
                <a16:creationId xmlns:a16="http://schemas.microsoft.com/office/drawing/2014/main" id="{94223BCB-810B-F10E-378F-7A77A6412A47}"/>
              </a:ext>
            </a:extLst>
          </p:cNvPr>
          <p:cNvGrpSpPr/>
          <p:nvPr/>
        </p:nvGrpSpPr>
        <p:grpSpPr>
          <a:xfrm>
            <a:off x="5885688" y="3913698"/>
            <a:ext cx="2837688" cy="430887"/>
            <a:chOff x="3002660" y="-830355"/>
            <a:chExt cx="3293165" cy="2059383"/>
          </a:xfrm>
        </p:grpSpPr>
        <p:sp>
          <p:nvSpPr>
            <p:cNvPr id="39" name="Скругленный прямоугольник 26">
              <a:extLst>
                <a:ext uri="{FF2B5EF4-FFF2-40B4-BE49-F238E27FC236}">
                  <a16:creationId xmlns:a16="http://schemas.microsoft.com/office/drawing/2014/main" id="{A1CAB332-8335-9E1B-2546-37F658F37C8D}"/>
                </a:ext>
              </a:extLst>
            </p:cNvPr>
            <p:cNvSpPr/>
            <p:nvPr/>
          </p:nvSpPr>
          <p:spPr>
            <a:xfrm>
              <a:off x="3002660" y="-830355"/>
              <a:ext cx="3293165" cy="2059383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28575" cap="flat" cmpd="sng" algn="ctr">
              <a:noFill/>
              <a:prstDash val="sysDash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0" name="Скругленный прямоугольник 4">
              <a:extLst>
                <a:ext uri="{FF2B5EF4-FFF2-40B4-BE49-F238E27FC236}">
                  <a16:creationId xmlns:a16="http://schemas.microsoft.com/office/drawing/2014/main" id="{38FF800C-7F27-0F33-AA08-1BFF492665F1}"/>
                </a:ext>
              </a:extLst>
            </p:cNvPr>
            <p:cNvSpPr txBox="1"/>
            <p:nvPr/>
          </p:nvSpPr>
          <p:spPr>
            <a:xfrm>
              <a:off x="3238529" y="-181809"/>
              <a:ext cx="2861273" cy="955369"/>
            </a:xfrm>
            <a:prstGeom prst="rect">
              <a:avLst/>
            </a:prstGeom>
            <a:noFill/>
            <a:ln w="28575" cap="flat" cmpd="sng" algn="ctr">
              <a:noFill/>
              <a:prstDash val="sysDash"/>
              <a:miter lim="800000"/>
            </a:ln>
            <a:effectLst/>
          </p:spPr>
          <p:txBody>
            <a:bodyPr spcFirstLastPara="0" vert="horz" wrap="square" lIns="64770" tIns="64770" rIns="64770" bIns="64770" numCol="1" spcCol="1270" anchor="ctr" anchorCtr="0">
              <a:noAutofit/>
            </a:bodyPr>
            <a:lstStyle>
              <a:lvl1pPr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 sz="28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defRPr>
              </a:lvl1pPr>
            </a:lstStyle>
            <a:p>
              <a:pPr marL="0" marR="0" lvl="0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100" b="1" i="0" u="none" strike="noStrike" kern="1200" spc="80" normalizeH="0" baseline="0" noProof="0" dirty="0">
                  <a:ln>
                    <a:noFill/>
                  </a:ln>
                  <a:solidFill>
                    <a:srgbClr val="4F81BD">
                      <a:lumMod val="7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Индивидуальные/ групповые  занятия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030050DA-B165-497E-5474-9923A4E53740}"/>
              </a:ext>
            </a:extLst>
          </p:cNvPr>
          <p:cNvSpPr txBox="1"/>
          <p:nvPr/>
        </p:nvSpPr>
        <p:spPr>
          <a:xfrm>
            <a:off x="3109788" y="2689414"/>
            <a:ext cx="2610744" cy="1077218"/>
          </a:xfrm>
          <a:prstGeom prst="rect">
            <a:avLst/>
          </a:prstGeom>
          <a:solidFill>
            <a:prstClr val="white">
              <a:hueOff val="0"/>
              <a:satOff val="0"/>
              <a:lumOff val="0"/>
              <a:alphaOff val="0"/>
            </a:prstClr>
          </a:solidFill>
          <a:ln w="28575" cap="flat" cmpd="sng" algn="ctr">
            <a:solidFill>
              <a:srgbClr val="4F81BD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rgbClr r="0" g="0" b="0"/>
          </a:lnRef>
          <a:fillRef idx="1">
            <a:scrgbClr r="0" g="0" b="0"/>
          </a:fillRef>
          <a:effectRef idx="1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endParaRPr lang="ru-RU" sz="800" dirty="0"/>
          </a:p>
          <a:p>
            <a:pPr algn="ctr">
              <a:lnSpc>
                <a:spcPct val="100000"/>
              </a:lnSpc>
            </a:pPr>
            <a:r>
              <a:rPr lang="ru-RU" sz="1600" dirty="0"/>
              <a:t>Урочная деятельность с отдельным педагогом (дополнительные часы)</a:t>
            </a:r>
          </a:p>
          <a:p>
            <a:pPr algn="ctr">
              <a:lnSpc>
                <a:spcPct val="100000"/>
              </a:lnSpc>
            </a:pPr>
            <a:endParaRPr lang="ru-RU" sz="800" dirty="0"/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BB6871B0-99AA-7C41-2D5B-85531703DA30}"/>
              </a:ext>
            </a:extLst>
          </p:cNvPr>
          <p:cNvCxnSpPr>
            <a:cxnSpLocks/>
          </p:cNvCxnSpPr>
          <p:nvPr/>
        </p:nvCxnSpPr>
        <p:spPr>
          <a:xfrm>
            <a:off x="4465320" y="3703320"/>
            <a:ext cx="0" cy="188976"/>
          </a:xfrm>
          <a:prstGeom prst="line">
            <a:avLst/>
          </a:prstGeom>
          <a:ln w="12700">
            <a:solidFill>
              <a:srgbClr val="00206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182DF96F-5572-BC6A-368D-4918BB5EA554}"/>
              </a:ext>
            </a:extLst>
          </p:cNvPr>
          <p:cNvCxnSpPr>
            <a:cxnSpLocks/>
          </p:cNvCxnSpPr>
          <p:nvPr/>
        </p:nvCxnSpPr>
        <p:spPr>
          <a:xfrm>
            <a:off x="7324344" y="3675888"/>
            <a:ext cx="0" cy="222504"/>
          </a:xfrm>
          <a:prstGeom prst="line">
            <a:avLst/>
          </a:prstGeom>
          <a:ln w="12700">
            <a:solidFill>
              <a:srgbClr val="00206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кругленный прямоугольник 26">
            <a:extLst>
              <a:ext uri="{FF2B5EF4-FFF2-40B4-BE49-F238E27FC236}">
                <a16:creationId xmlns:a16="http://schemas.microsoft.com/office/drawing/2014/main" id="{7A21CCF5-38FE-0D61-E7BB-664BFB2B1C27}"/>
              </a:ext>
            </a:extLst>
          </p:cNvPr>
          <p:cNvSpPr/>
          <p:nvPr/>
        </p:nvSpPr>
        <p:spPr>
          <a:xfrm>
            <a:off x="8881872" y="3901506"/>
            <a:ext cx="2837688" cy="430887"/>
          </a:xfrm>
          <a:prstGeom prst="roundRect">
            <a:avLst>
              <a:gd name="adj" fmla="val 10000"/>
            </a:avLst>
          </a:prstGeom>
          <a:solidFill>
            <a:schemeClr val="bg1"/>
          </a:solidFill>
          <a:ln w="28575" cap="flat" cmpd="sng" algn="ctr">
            <a:noFill/>
            <a:prstDash val="sysDash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4">
            <a:extLst>
              <a:ext uri="{FF2B5EF4-FFF2-40B4-BE49-F238E27FC236}">
                <a16:creationId xmlns:a16="http://schemas.microsoft.com/office/drawing/2014/main" id="{BF5D9D95-CDAF-4EC8-04B1-5CE00ECD3CAD}"/>
              </a:ext>
            </a:extLst>
          </p:cNvPr>
          <p:cNvSpPr txBox="1"/>
          <p:nvPr/>
        </p:nvSpPr>
        <p:spPr>
          <a:xfrm>
            <a:off x="9057686" y="4055490"/>
            <a:ext cx="2465531" cy="199893"/>
          </a:xfrm>
          <a:prstGeom prst="rect">
            <a:avLst/>
          </a:prstGeom>
          <a:noFill/>
          <a:ln w="28575" cap="flat" cmpd="sng" algn="ctr">
            <a:noFill/>
            <a:prstDash val="sysDash"/>
            <a:miter lim="800000"/>
          </a:ln>
          <a:effectLst/>
        </p:spPr>
        <p:txBody>
          <a:bodyPr spcFirstLastPara="0" vert="horz" wrap="square" lIns="64770" tIns="64770" rIns="64770" bIns="64770" numCol="1" spcCol="1270" anchor="ctr" anchorCtr="0">
            <a:noAutofit/>
          </a:bodyPr>
          <a:lstStyle>
            <a:lvl1pPr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280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defRPr>
            </a:lvl1pPr>
          </a:lstStyle>
          <a:p>
            <a:pPr marL="0" marR="0" lvl="0" indent="0" algn="ctr" defTabSz="7556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1200" spc="8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Индивидуальные/ групповые  занятия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087D5C16-7B54-8B1D-727D-83B92F4708B5}"/>
              </a:ext>
            </a:extLst>
          </p:cNvPr>
          <p:cNvCxnSpPr>
            <a:cxnSpLocks/>
          </p:cNvCxnSpPr>
          <p:nvPr/>
        </p:nvCxnSpPr>
        <p:spPr>
          <a:xfrm>
            <a:off x="10274808" y="3700272"/>
            <a:ext cx="0" cy="222504"/>
          </a:xfrm>
          <a:prstGeom prst="line">
            <a:avLst/>
          </a:prstGeom>
          <a:ln w="12700">
            <a:solidFill>
              <a:srgbClr val="00206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: скругленные углы 33">
            <a:extLst>
              <a:ext uri="{FF2B5EF4-FFF2-40B4-BE49-F238E27FC236}">
                <a16:creationId xmlns:a16="http://schemas.microsoft.com/office/drawing/2014/main" id="{9ED9503A-0596-4152-A950-66B334C78CA3}"/>
              </a:ext>
            </a:extLst>
          </p:cNvPr>
          <p:cNvSpPr/>
          <p:nvPr/>
        </p:nvSpPr>
        <p:spPr>
          <a:xfrm>
            <a:off x="3177410" y="5143137"/>
            <a:ext cx="8755006" cy="359447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833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36ED67-1776-0C8C-09C1-6AFA5E7588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Стрелка: штриховая вправо 29">
            <a:extLst>
              <a:ext uri="{FF2B5EF4-FFF2-40B4-BE49-F238E27FC236}">
                <a16:creationId xmlns:a16="http://schemas.microsoft.com/office/drawing/2014/main" id="{193C1075-3885-D2D0-13EC-19489AC64CBB}"/>
              </a:ext>
            </a:extLst>
          </p:cNvPr>
          <p:cNvSpPr/>
          <p:nvPr/>
        </p:nvSpPr>
        <p:spPr>
          <a:xfrm>
            <a:off x="83011" y="766892"/>
            <a:ext cx="11951539" cy="2344527"/>
          </a:xfrm>
          <a:prstGeom prst="striped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object 3">
            <a:extLst>
              <a:ext uri="{FF2B5EF4-FFF2-40B4-BE49-F238E27FC236}">
                <a16:creationId xmlns:a16="http://schemas.microsoft.com/office/drawing/2014/main" id="{15648824-0BD0-5EF9-ADBC-F3E13745F4E7}"/>
              </a:ext>
            </a:extLst>
          </p:cNvPr>
          <p:cNvSpPr/>
          <p:nvPr/>
        </p:nvSpPr>
        <p:spPr>
          <a:xfrm>
            <a:off x="118" y="6685992"/>
            <a:ext cx="12193986" cy="169542"/>
          </a:xfrm>
          <a:custGeom>
            <a:avLst/>
            <a:gdLst/>
            <a:ahLst/>
            <a:cxnLst/>
            <a:rect l="l" t="t" r="r" b="b"/>
            <a:pathLst>
              <a:path w="8181340" h="6858000">
                <a:moveTo>
                  <a:pt x="0" y="6858000"/>
                </a:moveTo>
                <a:lnTo>
                  <a:pt x="8180832" y="6858000"/>
                </a:lnTo>
                <a:lnTo>
                  <a:pt x="818083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528BD4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1" name="object 11">
            <a:extLst>
              <a:ext uri="{FF2B5EF4-FFF2-40B4-BE49-F238E27FC236}">
                <a16:creationId xmlns:a16="http://schemas.microsoft.com/office/drawing/2014/main" id="{3147190C-90E9-42BB-F3DE-BAA3C450FDF2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7157" y="62671"/>
            <a:ext cx="1443227" cy="527303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3F03A33F-67B1-94D6-9FF0-B574154EFDA0}"/>
              </a:ext>
            </a:extLst>
          </p:cNvPr>
          <p:cNvSpPr txBox="1"/>
          <p:nvPr/>
        </p:nvSpPr>
        <p:spPr>
          <a:xfrm>
            <a:off x="456601" y="660618"/>
            <a:ext cx="11010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all" spc="8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Модели организации образовательной деятельности по </a:t>
            </a:r>
            <a:r>
              <a:rPr kumimoji="0" lang="ru-RU" sz="2400" b="0" i="0" u="none" strike="noStrike" kern="1200" cap="all" spc="8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ИУП</a:t>
            </a:r>
            <a:endParaRPr kumimoji="0" lang="ru-RU" sz="2400" b="0" i="0" u="none" strike="noStrike" kern="1200" spc="80" normalizeH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86FE6C6-D347-311E-8C3D-C6242A3CCEE1}"/>
              </a:ext>
            </a:extLst>
          </p:cNvPr>
          <p:cNvSpPr txBox="1"/>
          <p:nvPr/>
        </p:nvSpPr>
        <p:spPr>
          <a:xfrm>
            <a:off x="2999232" y="1415693"/>
            <a:ext cx="528523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7160" marR="130175" algn="ctr">
              <a:lnSpc>
                <a:spcPct val="91400"/>
              </a:lnSpc>
              <a:spcBef>
                <a:spcPts val="285"/>
              </a:spcBef>
            </a:pPr>
            <a:r>
              <a:rPr lang="ru-RU" sz="1800" b="1" dirty="0">
                <a:solidFill>
                  <a:srgbClr val="C00000"/>
                </a:solidFill>
                <a:latin typeface="Calibri"/>
                <a:cs typeface="Calibri"/>
              </a:rPr>
              <a:t>Ин</a:t>
            </a:r>
            <a:r>
              <a:rPr lang="ru-RU" sz="1800" b="1" spc="-5" dirty="0">
                <a:solidFill>
                  <a:srgbClr val="C00000"/>
                </a:solidFill>
                <a:latin typeface="Calibri"/>
                <a:cs typeface="Calibri"/>
              </a:rPr>
              <a:t>диви</a:t>
            </a:r>
            <a:r>
              <a:rPr lang="ru-RU" sz="1800" b="1" spc="-25" dirty="0">
                <a:solidFill>
                  <a:srgbClr val="C00000"/>
                </a:solidFill>
                <a:latin typeface="Calibri"/>
                <a:cs typeface="Calibri"/>
              </a:rPr>
              <a:t>д</a:t>
            </a:r>
            <a:r>
              <a:rPr lang="ru-RU" sz="1800" b="1" dirty="0">
                <a:solidFill>
                  <a:srgbClr val="C00000"/>
                </a:solidFill>
                <a:latin typeface="Calibri"/>
                <a:cs typeface="Calibri"/>
              </a:rPr>
              <a:t>уальное  </a:t>
            </a:r>
            <a:r>
              <a:rPr lang="ru-RU" sz="1800" b="1" spc="-5" dirty="0">
                <a:solidFill>
                  <a:srgbClr val="C00000"/>
                </a:solidFill>
                <a:latin typeface="Calibri"/>
                <a:cs typeface="Calibri"/>
              </a:rPr>
              <a:t>обучение </a:t>
            </a:r>
          </a:p>
          <a:p>
            <a:pPr marL="137160" marR="130175" algn="ctr">
              <a:lnSpc>
                <a:spcPct val="91400"/>
              </a:lnSpc>
              <a:spcBef>
                <a:spcPts val="285"/>
              </a:spcBef>
            </a:pPr>
            <a:r>
              <a:rPr lang="ru-RU" sz="1800" b="1" dirty="0">
                <a:latin typeface="Calibri"/>
                <a:cs typeface="Calibri"/>
              </a:rPr>
              <a:t>с </a:t>
            </a:r>
            <a:r>
              <a:rPr lang="ru-RU" sz="1800" b="1" spc="5" dirty="0">
                <a:latin typeface="Calibri"/>
                <a:cs typeface="Calibri"/>
              </a:rPr>
              <a:t> </a:t>
            </a:r>
            <a:r>
              <a:rPr lang="ru-RU" sz="1800" b="1" spc="-5" dirty="0">
                <a:latin typeface="Calibri"/>
                <a:cs typeface="Calibri"/>
              </a:rPr>
              <a:t>частичным обучением</a:t>
            </a:r>
            <a:r>
              <a:rPr lang="ru-RU" sz="1800" b="1" spc="-55" dirty="0">
                <a:latin typeface="Calibri"/>
                <a:cs typeface="Calibri"/>
              </a:rPr>
              <a:t> </a:t>
            </a:r>
            <a:r>
              <a:rPr lang="ru-RU" sz="1800" b="1" dirty="0">
                <a:latin typeface="Calibri"/>
                <a:cs typeface="Calibri"/>
              </a:rPr>
              <a:t>в</a:t>
            </a:r>
            <a:r>
              <a:rPr lang="ru-RU" sz="1800" b="1" spc="-35" dirty="0">
                <a:latin typeface="Calibri"/>
                <a:cs typeface="Calibri"/>
              </a:rPr>
              <a:t> </a:t>
            </a:r>
            <a:r>
              <a:rPr lang="ru-RU" sz="1800" b="1" spc="-5" dirty="0">
                <a:latin typeface="Calibri"/>
                <a:cs typeface="Calibri"/>
              </a:rPr>
              <a:t>классе</a:t>
            </a:r>
            <a:r>
              <a:rPr lang="ru-RU" b="1" dirty="0"/>
              <a:t> </a:t>
            </a:r>
          </a:p>
          <a:p>
            <a:pPr marL="12700" marR="5080" algn="ctr">
              <a:lnSpc>
                <a:spcPts val="1980"/>
              </a:lnSpc>
              <a:spcBef>
                <a:spcPts val="315"/>
              </a:spcBef>
            </a:pPr>
            <a:r>
              <a:rPr lang="ru-RU" sz="1800" spc="-5" dirty="0">
                <a:latin typeface="Calibri"/>
                <a:cs typeface="Calibri"/>
              </a:rPr>
              <a:t>(интеграция</a:t>
            </a:r>
            <a:r>
              <a:rPr lang="ru-RU" sz="1800" spc="-55" dirty="0">
                <a:latin typeface="Calibri"/>
                <a:cs typeface="Calibri"/>
              </a:rPr>
              <a:t> </a:t>
            </a:r>
            <a:r>
              <a:rPr lang="ru-RU" sz="1800" dirty="0">
                <a:latin typeface="Calibri"/>
                <a:cs typeface="Calibri"/>
              </a:rPr>
              <a:t>ИУП</a:t>
            </a:r>
            <a:r>
              <a:rPr lang="ru-RU" sz="1800" spc="-35" dirty="0">
                <a:latin typeface="Calibri"/>
                <a:cs typeface="Calibri"/>
              </a:rPr>
              <a:t> </a:t>
            </a:r>
            <a:r>
              <a:rPr lang="ru-RU" sz="1800" spc="-5" dirty="0">
                <a:latin typeface="Calibri"/>
                <a:cs typeface="Calibri"/>
              </a:rPr>
              <a:t>ребенка</a:t>
            </a:r>
            <a:r>
              <a:rPr lang="ru-RU" sz="1800" spc="-35" dirty="0">
                <a:latin typeface="Calibri"/>
                <a:cs typeface="Calibri"/>
              </a:rPr>
              <a:t> </a:t>
            </a:r>
            <a:r>
              <a:rPr lang="ru-RU" sz="1800" dirty="0">
                <a:latin typeface="Calibri"/>
                <a:cs typeface="Calibri"/>
              </a:rPr>
              <a:t>и</a:t>
            </a:r>
            <a:r>
              <a:rPr lang="ru-RU" sz="1800" spc="-5" dirty="0">
                <a:latin typeface="Calibri"/>
                <a:cs typeface="Calibri"/>
              </a:rPr>
              <a:t> УП класса)</a:t>
            </a:r>
            <a:endParaRPr lang="ru-RU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874DA60-37F6-0079-5EC7-44FF698974FD}"/>
              </a:ext>
            </a:extLst>
          </p:cNvPr>
          <p:cNvSpPr txBox="1"/>
          <p:nvPr/>
        </p:nvSpPr>
        <p:spPr>
          <a:xfrm>
            <a:off x="848736" y="2701606"/>
            <a:ext cx="2863727" cy="830997"/>
          </a:xfrm>
          <a:prstGeom prst="rect">
            <a:avLst/>
          </a:prstGeom>
          <a:solidFill>
            <a:prstClr val="white">
              <a:hueOff val="0"/>
              <a:satOff val="0"/>
              <a:lumOff val="0"/>
              <a:alphaOff val="0"/>
            </a:prstClr>
          </a:solidFill>
          <a:ln w="28575" cap="flat" cmpd="sng" algn="ctr">
            <a:solidFill>
              <a:srgbClr val="4F81BD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rgbClr r="0" g="0" b="0"/>
          </a:lnRef>
          <a:fillRef idx="1">
            <a:scrgbClr r="0" g="0" b="0"/>
          </a:fillRef>
          <a:effectRef idx="1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dirty="0"/>
              <a:t>Совместное обучение по отдельным учебным предметам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A3CA2DE7-C20A-A8BA-C6B4-0BA844DF44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201496"/>
              </p:ext>
            </p:extLst>
          </p:nvPr>
        </p:nvGraphicFramePr>
        <p:xfrm>
          <a:off x="330037" y="4739609"/>
          <a:ext cx="11666891" cy="1262294"/>
        </p:xfrm>
        <a:graphic>
          <a:graphicData uri="http://schemas.openxmlformats.org/drawingml/2006/table">
            <a:tbl>
              <a:tblPr firstRow="1" firstCol="1" bandRow="1">
                <a:noFill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642490">
                  <a:extLst>
                    <a:ext uri="{9D8B030D-6E8A-4147-A177-3AD203B41FA5}">
                      <a16:colId xmlns:a16="http://schemas.microsoft.com/office/drawing/2014/main" val="1834451908"/>
                    </a:ext>
                  </a:extLst>
                </a:gridCol>
                <a:gridCol w="9024401">
                  <a:extLst>
                    <a:ext uri="{9D8B030D-6E8A-4147-A177-3AD203B41FA5}">
                      <a16:colId xmlns:a16="http://schemas.microsoft.com/office/drawing/2014/main" val="2463373621"/>
                    </a:ext>
                  </a:extLst>
                </a:gridCol>
              </a:tblGrid>
              <a:tr h="1262294">
                <a:tc>
                  <a:txBody>
                    <a:bodyPr/>
                    <a:lstStyle>
                      <a:lvl1pPr marL="0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04815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09630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14446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19261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524076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828891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133707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438522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Calibri"/>
                        <a:buNone/>
                      </a:pPr>
                      <a:r>
                        <a:rPr kumimoji="0" lang="ru-RU" sz="1200" b="1" i="0" u="none" strike="noStrike" kern="1200" spc="80" normalizeH="0" baseline="0" dirty="0">
                          <a:ln>
                            <a:noFill/>
                          </a:ln>
                          <a:solidFill>
                            <a:srgbClr val="4F81BD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Модель 3</a:t>
                      </a:r>
                      <a:endParaRPr kumimoji="0" sz="1200" b="1" i="0" u="none" strike="noStrike" kern="1200" spc="80" normalizeH="0" baseline="0" dirty="0">
                        <a:ln>
                          <a:noFill/>
                        </a:ln>
                        <a:solidFill>
                          <a:srgbClr val="4F81BD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Calibri"/>
                      </a:endParaRPr>
                    </a:p>
                  </a:txBody>
                  <a:tcPr marL="37800" marR="378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04815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09630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14446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19261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524076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828891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133707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438522" algn="l" defTabSz="609630" rtl="0" eaLnBrk="1" latinLnBrk="0" hangingPunct="1">
                        <a:defRPr sz="12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buClr>
                          <a:srgbClr val="0070C0"/>
                        </a:buClr>
                        <a:buSzPct val="150000"/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Модель применяют к ребенку, которого обучают индивидуально </a:t>
                      </a:r>
                    </a:p>
                    <a:p>
                      <a:pPr marL="171450" indent="-171450">
                        <a:buClr>
                          <a:srgbClr val="0070C0"/>
                        </a:buClr>
                        <a:buSzPct val="150000"/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Частично организуют совместное обучение по некоторым предметам</a:t>
                      </a:r>
                    </a:p>
                    <a:p>
                      <a:pPr marL="171450" indent="-171450">
                        <a:buClr>
                          <a:srgbClr val="0070C0"/>
                        </a:buClr>
                        <a:buSzPct val="150000"/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Групповые/индивидуальные коррекционные курсы/занятия, иные направления внеурочной деятельности и дополнительное образование в соответствии с индивидуальными потребностями обучающегося</a:t>
                      </a:r>
                    </a:p>
                  </a:txBody>
                  <a:tcPr marL="37800" marR="37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460095"/>
                  </a:ext>
                </a:extLst>
              </a:tr>
            </a:tbl>
          </a:graphicData>
        </a:graphic>
      </p:graphicFrame>
      <p:sp>
        <p:nvSpPr>
          <p:cNvPr id="33" name="Прямоугольник: скругленные углы 32">
            <a:extLst>
              <a:ext uri="{FF2B5EF4-FFF2-40B4-BE49-F238E27FC236}">
                <a16:creationId xmlns:a16="http://schemas.microsoft.com/office/drawing/2014/main" id="{B9C4F0E6-6D59-5333-B04B-A1E51B03E187}"/>
              </a:ext>
            </a:extLst>
          </p:cNvPr>
          <p:cNvSpPr/>
          <p:nvPr/>
        </p:nvSpPr>
        <p:spPr>
          <a:xfrm>
            <a:off x="5961889" y="4979286"/>
            <a:ext cx="1847088" cy="218767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id="{F511F8B4-9FF8-C949-5063-066EB5DAB9F1}"/>
              </a:ext>
            </a:extLst>
          </p:cNvPr>
          <p:cNvSpPr txBox="1"/>
          <p:nvPr/>
        </p:nvSpPr>
        <p:spPr>
          <a:xfrm>
            <a:off x="11906282" y="153987"/>
            <a:ext cx="256536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kern="0" dirty="0">
                <a:solidFill>
                  <a:sysClr val="windowText" lastClr="000000"/>
                </a:solidFill>
                <a:latin typeface="Microsoft Sans Serif"/>
                <a:cs typeface="Microsoft Sans Serif"/>
              </a:rPr>
              <a:t>12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ea typeface="+mn-ea"/>
              <a:cs typeface="Microsoft Sans Serif"/>
            </a:endParaRPr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A21A82D0-71F7-90B3-36DD-65D78B240BA6}"/>
              </a:ext>
            </a:extLst>
          </p:cNvPr>
          <p:cNvGrpSpPr/>
          <p:nvPr/>
        </p:nvGrpSpPr>
        <p:grpSpPr>
          <a:xfrm>
            <a:off x="1534450" y="122381"/>
            <a:ext cx="2161712" cy="412148"/>
            <a:chOff x="1534450" y="122381"/>
            <a:chExt cx="2161712" cy="412148"/>
          </a:xfrm>
        </p:grpSpPr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id="{91F82ADF-BEE9-67BC-08DA-45CEC8641772}"/>
                </a:ext>
              </a:extLst>
            </p:cNvPr>
            <p:cNvSpPr/>
            <p:nvPr/>
          </p:nvSpPr>
          <p:spPr>
            <a:xfrm>
              <a:off x="1942037" y="136423"/>
              <a:ext cx="175412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1" i="0" u="none" strike="noStrike" kern="1200" cap="none" spc="64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Городской проект «Ресурсная школа»</a:t>
              </a:r>
              <a:endParaRPr kumimoji="0" lang="ru-RU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2" name="object 13">
              <a:extLst>
                <a:ext uri="{FF2B5EF4-FFF2-40B4-BE49-F238E27FC236}">
                  <a16:creationId xmlns:a16="http://schemas.microsoft.com/office/drawing/2014/main" id="{1AC59083-17D7-ED67-32B3-EC5D30F2FFAF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4450" y="122381"/>
              <a:ext cx="435867" cy="412148"/>
            </a:xfrm>
            <a:prstGeom prst="rect">
              <a:avLst/>
            </a:prstGeom>
          </p:spPr>
        </p:pic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35F6FB4D-9CFD-3C69-6DEC-5FFC8805C633}"/>
              </a:ext>
            </a:extLst>
          </p:cNvPr>
          <p:cNvSpPr txBox="1"/>
          <p:nvPr/>
        </p:nvSpPr>
        <p:spPr>
          <a:xfrm>
            <a:off x="4356984" y="2680270"/>
            <a:ext cx="2863727" cy="830997"/>
          </a:xfrm>
          <a:prstGeom prst="rect">
            <a:avLst/>
          </a:prstGeom>
          <a:solidFill>
            <a:prstClr val="white">
              <a:hueOff val="0"/>
              <a:satOff val="0"/>
              <a:lumOff val="0"/>
              <a:alphaOff val="0"/>
            </a:prstClr>
          </a:solidFill>
          <a:ln w="28575" cap="flat" cmpd="sng" algn="ctr">
            <a:solidFill>
              <a:srgbClr val="4F81BD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rgbClr r="0" g="0" b="0"/>
          </a:lnRef>
          <a:fillRef idx="1">
            <a:scrgbClr r="0" g="0" b="0"/>
          </a:fillRef>
          <a:effectRef idx="1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squar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dirty="0"/>
              <a:t>Уроки по индивидуальному расписанию</a:t>
            </a:r>
          </a:p>
          <a:p>
            <a:pPr algn="ctr">
              <a:lnSpc>
                <a:spcPct val="100000"/>
              </a:lnSpc>
            </a:pPr>
            <a:endParaRPr lang="ru-RU" sz="16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1B57561-56D2-0FFA-5F23-B36C9DC2D49B}"/>
              </a:ext>
            </a:extLst>
          </p:cNvPr>
          <p:cNvSpPr txBox="1"/>
          <p:nvPr/>
        </p:nvSpPr>
        <p:spPr>
          <a:xfrm>
            <a:off x="7548240" y="2680270"/>
            <a:ext cx="2863727" cy="830997"/>
          </a:xfrm>
          <a:prstGeom prst="rect">
            <a:avLst/>
          </a:prstGeom>
          <a:solidFill>
            <a:prstClr val="white">
              <a:hueOff val="0"/>
              <a:satOff val="0"/>
              <a:lumOff val="0"/>
              <a:alphaOff val="0"/>
            </a:prstClr>
          </a:solidFill>
          <a:ln w="28575" cap="flat" cmpd="sng" algn="ctr">
            <a:solidFill>
              <a:srgbClr val="4F81BD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rgbClr r="0" g="0" b="0"/>
          </a:lnRef>
          <a:fillRef idx="1">
            <a:scrgbClr r="0" g="0" b="0"/>
          </a:fillRef>
          <a:effectRef idx="1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dirty="0"/>
              <a:t>Индивидуализация коррекционно-развивающей области</a:t>
            </a:r>
          </a:p>
        </p:txBody>
      </p: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1E412B27-3A41-A8B1-9CAF-24951058490E}"/>
              </a:ext>
            </a:extLst>
          </p:cNvPr>
          <p:cNvGrpSpPr/>
          <p:nvPr/>
        </p:nvGrpSpPr>
        <p:grpSpPr>
          <a:xfrm>
            <a:off x="850392" y="3724722"/>
            <a:ext cx="2926080" cy="430887"/>
            <a:chOff x="3002660" y="-830355"/>
            <a:chExt cx="3293165" cy="2059383"/>
          </a:xfrm>
        </p:grpSpPr>
        <p:sp>
          <p:nvSpPr>
            <p:cNvPr id="17" name="Скругленный прямоугольник 26">
              <a:extLst>
                <a:ext uri="{FF2B5EF4-FFF2-40B4-BE49-F238E27FC236}">
                  <a16:creationId xmlns:a16="http://schemas.microsoft.com/office/drawing/2014/main" id="{7F35B41F-B2A7-BFD1-A4DC-2A1704A01D7D}"/>
                </a:ext>
              </a:extLst>
            </p:cNvPr>
            <p:cNvSpPr/>
            <p:nvPr/>
          </p:nvSpPr>
          <p:spPr>
            <a:xfrm>
              <a:off x="3002660" y="-830355"/>
              <a:ext cx="3293165" cy="2059383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28575" cap="flat" cmpd="sng" algn="ctr">
              <a:noFill/>
              <a:prstDash val="sysDash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" name="Скругленный прямоугольник 4">
              <a:extLst>
                <a:ext uri="{FF2B5EF4-FFF2-40B4-BE49-F238E27FC236}">
                  <a16:creationId xmlns:a16="http://schemas.microsoft.com/office/drawing/2014/main" id="{ECF17DCF-0A45-BDA9-9E37-C404320230BC}"/>
                </a:ext>
              </a:extLst>
            </p:cNvPr>
            <p:cNvSpPr txBox="1"/>
            <p:nvPr/>
          </p:nvSpPr>
          <p:spPr>
            <a:xfrm>
              <a:off x="3238529" y="-181809"/>
              <a:ext cx="2861273" cy="955369"/>
            </a:xfrm>
            <a:prstGeom prst="rect">
              <a:avLst/>
            </a:prstGeom>
            <a:noFill/>
            <a:ln w="28575" cap="flat" cmpd="sng" algn="ctr">
              <a:noFill/>
              <a:prstDash val="sysDash"/>
              <a:miter lim="800000"/>
            </a:ln>
            <a:effectLst/>
          </p:spPr>
          <p:txBody>
            <a:bodyPr spcFirstLastPara="0" vert="horz" wrap="square" lIns="64770" tIns="64770" rIns="64770" bIns="64770" numCol="1" spcCol="1270" anchor="ctr" anchorCtr="0">
              <a:noAutofit/>
            </a:bodyPr>
            <a:lstStyle>
              <a:lvl1pPr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 sz="28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defRPr>
              </a:lvl1pPr>
            </a:lstStyle>
            <a:p>
              <a:pPr marL="0" marR="0" lvl="0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100" b="1" i="0" u="none" strike="noStrike" kern="1200" spc="80" normalizeH="0" baseline="0" noProof="0" dirty="0">
                  <a:ln>
                    <a:noFill/>
                  </a:ln>
                  <a:solidFill>
                    <a:srgbClr val="4F81BD">
                      <a:lumMod val="7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Групповые занятия</a:t>
              </a:r>
            </a:p>
          </p:txBody>
        </p:sp>
      </p:grp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BC4BC783-BAAD-ABE7-B29F-A6E68826F973}"/>
              </a:ext>
            </a:extLst>
          </p:cNvPr>
          <p:cNvCxnSpPr>
            <a:cxnSpLocks/>
          </p:cNvCxnSpPr>
          <p:nvPr/>
        </p:nvCxnSpPr>
        <p:spPr>
          <a:xfrm>
            <a:off x="2282952" y="3535680"/>
            <a:ext cx="0" cy="195072"/>
          </a:xfrm>
          <a:prstGeom prst="line">
            <a:avLst/>
          </a:prstGeom>
          <a:ln w="12700">
            <a:solidFill>
              <a:srgbClr val="00206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Группа 22">
            <a:extLst>
              <a:ext uri="{FF2B5EF4-FFF2-40B4-BE49-F238E27FC236}">
                <a16:creationId xmlns:a16="http://schemas.microsoft.com/office/drawing/2014/main" id="{319D287C-8315-FE8C-DE05-9B611B2CD5F5}"/>
              </a:ext>
            </a:extLst>
          </p:cNvPr>
          <p:cNvGrpSpPr/>
          <p:nvPr/>
        </p:nvGrpSpPr>
        <p:grpSpPr>
          <a:xfrm>
            <a:off x="4312920" y="3730818"/>
            <a:ext cx="2926080" cy="430887"/>
            <a:chOff x="3002660" y="-830355"/>
            <a:chExt cx="3293165" cy="2059383"/>
          </a:xfrm>
        </p:grpSpPr>
        <p:sp>
          <p:nvSpPr>
            <p:cNvPr id="29" name="Скругленный прямоугольник 26">
              <a:extLst>
                <a:ext uri="{FF2B5EF4-FFF2-40B4-BE49-F238E27FC236}">
                  <a16:creationId xmlns:a16="http://schemas.microsoft.com/office/drawing/2014/main" id="{4F248F56-5912-4F7B-EF1B-BD0C92C021FB}"/>
                </a:ext>
              </a:extLst>
            </p:cNvPr>
            <p:cNvSpPr/>
            <p:nvPr/>
          </p:nvSpPr>
          <p:spPr>
            <a:xfrm>
              <a:off x="3002660" y="-830355"/>
              <a:ext cx="3293165" cy="2059383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28575" cap="flat" cmpd="sng" algn="ctr">
              <a:noFill/>
              <a:prstDash val="sysDash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1" name="Скругленный прямоугольник 4">
              <a:extLst>
                <a:ext uri="{FF2B5EF4-FFF2-40B4-BE49-F238E27FC236}">
                  <a16:creationId xmlns:a16="http://schemas.microsoft.com/office/drawing/2014/main" id="{BAC32124-EE37-08E1-00C8-5C9C5191A55D}"/>
                </a:ext>
              </a:extLst>
            </p:cNvPr>
            <p:cNvSpPr txBox="1"/>
            <p:nvPr/>
          </p:nvSpPr>
          <p:spPr>
            <a:xfrm>
              <a:off x="3238529" y="-181809"/>
              <a:ext cx="2861273" cy="955369"/>
            </a:xfrm>
            <a:prstGeom prst="rect">
              <a:avLst/>
            </a:prstGeom>
            <a:noFill/>
            <a:ln w="28575" cap="flat" cmpd="sng" algn="ctr">
              <a:noFill/>
              <a:prstDash val="sysDash"/>
              <a:miter lim="800000"/>
            </a:ln>
            <a:effectLst/>
          </p:spPr>
          <p:txBody>
            <a:bodyPr spcFirstLastPara="0" vert="horz" wrap="square" lIns="64770" tIns="64770" rIns="64770" bIns="64770" numCol="1" spcCol="1270" anchor="ctr" anchorCtr="0">
              <a:noAutofit/>
            </a:bodyPr>
            <a:lstStyle>
              <a:lvl1pPr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 sz="28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defRPr>
              </a:lvl1pPr>
            </a:lstStyle>
            <a:p>
              <a:pPr marL="0" marR="0" lvl="0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100" b="1" i="0" u="none" strike="noStrike" kern="1200" spc="80" normalizeH="0" baseline="0" noProof="0" dirty="0">
                  <a:ln>
                    <a:noFill/>
                  </a:ln>
                  <a:solidFill>
                    <a:srgbClr val="4F81BD">
                      <a:lumMod val="7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Индивидуальные занятия</a:t>
              </a:r>
            </a:p>
          </p:txBody>
        </p:sp>
      </p:grp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7EC08245-13BE-46F5-CFE2-C5E80FF748D0}"/>
              </a:ext>
            </a:extLst>
          </p:cNvPr>
          <p:cNvCxnSpPr>
            <a:cxnSpLocks/>
          </p:cNvCxnSpPr>
          <p:nvPr/>
        </p:nvCxnSpPr>
        <p:spPr>
          <a:xfrm>
            <a:off x="5800344" y="3520440"/>
            <a:ext cx="0" cy="188976"/>
          </a:xfrm>
          <a:prstGeom prst="line">
            <a:avLst/>
          </a:prstGeom>
          <a:ln w="12700">
            <a:solidFill>
              <a:srgbClr val="00206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Группа 37">
            <a:extLst>
              <a:ext uri="{FF2B5EF4-FFF2-40B4-BE49-F238E27FC236}">
                <a16:creationId xmlns:a16="http://schemas.microsoft.com/office/drawing/2014/main" id="{1FF9FD63-5C39-0E16-0780-2DC29F4185A2}"/>
              </a:ext>
            </a:extLst>
          </p:cNvPr>
          <p:cNvGrpSpPr/>
          <p:nvPr/>
        </p:nvGrpSpPr>
        <p:grpSpPr>
          <a:xfrm>
            <a:off x="7485888" y="3694242"/>
            <a:ext cx="2926080" cy="430887"/>
            <a:chOff x="3002660" y="-830355"/>
            <a:chExt cx="3293165" cy="2059383"/>
          </a:xfrm>
        </p:grpSpPr>
        <p:sp>
          <p:nvSpPr>
            <p:cNvPr id="39" name="Скругленный прямоугольник 26">
              <a:extLst>
                <a:ext uri="{FF2B5EF4-FFF2-40B4-BE49-F238E27FC236}">
                  <a16:creationId xmlns:a16="http://schemas.microsoft.com/office/drawing/2014/main" id="{98D6D43E-DB74-E820-02B3-9AE58B09CA6F}"/>
                </a:ext>
              </a:extLst>
            </p:cNvPr>
            <p:cNvSpPr/>
            <p:nvPr/>
          </p:nvSpPr>
          <p:spPr>
            <a:xfrm>
              <a:off x="3002660" y="-830355"/>
              <a:ext cx="3293165" cy="2059383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28575" cap="flat" cmpd="sng" algn="ctr">
              <a:noFill/>
              <a:prstDash val="sysDash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0" name="Скругленный прямоугольник 4">
              <a:extLst>
                <a:ext uri="{FF2B5EF4-FFF2-40B4-BE49-F238E27FC236}">
                  <a16:creationId xmlns:a16="http://schemas.microsoft.com/office/drawing/2014/main" id="{399C60A7-5423-B68E-B0E7-ECF928F4F3EB}"/>
                </a:ext>
              </a:extLst>
            </p:cNvPr>
            <p:cNvSpPr txBox="1"/>
            <p:nvPr/>
          </p:nvSpPr>
          <p:spPr>
            <a:xfrm>
              <a:off x="3238529" y="-181809"/>
              <a:ext cx="2861273" cy="955369"/>
            </a:xfrm>
            <a:prstGeom prst="rect">
              <a:avLst/>
            </a:prstGeom>
            <a:noFill/>
            <a:ln w="28575" cap="flat" cmpd="sng" algn="ctr">
              <a:noFill/>
              <a:prstDash val="sysDash"/>
              <a:miter lim="800000"/>
            </a:ln>
            <a:effectLst/>
          </p:spPr>
          <p:txBody>
            <a:bodyPr spcFirstLastPara="0" vert="horz" wrap="square" lIns="64770" tIns="64770" rIns="64770" bIns="64770" numCol="1" spcCol="1270" anchor="ctr" anchorCtr="0">
              <a:noAutofit/>
            </a:bodyPr>
            <a:lstStyle>
              <a:lvl1pPr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 sz="28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defRPr>
              </a:lvl1pPr>
            </a:lstStyle>
            <a:p>
              <a:pPr marL="0" marR="0" lvl="0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100" b="1" i="0" u="none" strike="noStrike" kern="1200" spc="80" normalizeH="0" baseline="0" noProof="0" dirty="0">
                  <a:ln>
                    <a:noFill/>
                  </a:ln>
                  <a:solidFill>
                    <a:srgbClr val="4F81BD">
                      <a:lumMod val="7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Индивидуальные/групповые занятия</a:t>
              </a:r>
            </a:p>
          </p:txBody>
        </p:sp>
      </p:grp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id="{73AAA802-47A5-B4DE-885D-60FD572C534B}"/>
              </a:ext>
            </a:extLst>
          </p:cNvPr>
          <p:cNvCxnSpPr>
            <a:cxnSpLocks/>
          </p:cNvCxnSpPr>
          <p:nvPr/>
        </p:nvCxnSpPr>
        <p:spPr>
          <a:xfrm>
            <a:off x="9000744" y="3496056"/>
            <a:ext cx="0" cy="195072"/>
          </a:xfrm>
          <a:prstGeom prst="line">
            <a:avLst/>
          </a:prstGeom>
          <a:ln w="12700">
            <a:solidFill>
              <a:srgbClr val="00206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948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FD07A0-8E2B-1CE7-D1D1-F57A96659D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object 3">
            <a:extLst>
              <a:ext uri="{FF2B5EF4-FFF2-40B4-BE49-F238E27FC236}">
                <a16:creationId xmlns:a16="http://schemas.microsoft.com/office/drawing/2014/main" id="{D0EFECC6-7D04-B963-662D-2CF358FE3FCD}"/>
              </a:ext>
            </a:extLst>
          </p:cNvPr>
          <p:cNvSpPr/>
          <p:nvPr/>
        </p:nvSpPr>
        <p:spPr>
          <a:xfrm>
            <a:off x="118" y="6685992"/>
            <a:ext cx="12193986" cy="169542"/>
          </a:xfrm>
          <a:custGeom>
            <a:avLst/>
            <a:gdLst/>
            <a:ahLst/>
            <a:cxnLst/>
            <a:rect l="l" t="t" r="r" b="b"/>
            <a:pathLst>
              <a:path w="8181340" h="6858000">
                <a:moveTo>
                  <a:pt x="0" y="6858000"/>
                </a:moveTo>
                <a:lnTo>
                  <a:pt x="8180832" y="6858000"/>
                </a:lnTo>
                <a:lnTo>
                  <a:pt x="818083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528BD4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1" name="object 11">
            <a:extLst>
              <a:ext uri="{FF2B5EF4-FFF2-40B4-BE49-F238E27FC236}">
                <a16:creationId xmlns:a16="http://schemas.microsoft.com/office/drawing/2014/main" id="{05C4BD69-2566-821C-CC13-926C57F20675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7157" y="62671"/>
            <a:ext cx="1443227" cy="527303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1607A214-DA4D-D736-149D-D8394B4351B9}"/>
              </a:ext>
            </a:extLst>
          </p:cNvPr>
          <p:cNvSpPr txBox="1"/>
          <p:nvPr/>
        </p:nvSpPr>
        <p:spPr>
          <a:xfrm>
            <a:off x="451104" y="505755"/>
            <a:ext cx="110105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all" spc="8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Чек-лист оценки корректности составления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all" spc="8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индивидуального учебного плана обучающегося с </a:t>
            </a:r>
            <a:r>
              <a:rPr kumimoji="0" lang="ru-RU" sz="2400" b="0" i="0" u="none" strike="noStrike" kern="1200" cap="all" spc="80" normalizeH="0" baseline="0" noProof="0" dirty="0" err="1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овз</a:t>
            </a:r>
            <a:endParaRPr kumimoji="0" lang="ru-RU" sz="2400" b="0" i="0" u="none" strike="noStrike" kern="1200" cap="all" spc="80" normalizeH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id="{B79A6975-0D82-2233-C323-05F16F2FEA2B}"/>
              </a:ext>
            </a:extLst>
          </p:cNvPr>
          <p:cNvSpPr txBox="1"/>
          <p:nvPr/>
        </p:nvSpPr>
        <p:spPr>
          <a:xfrm>
            <a:off x="11883047" y="185590"/>
            <a:ext cx="323592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kern="0" dirty="0">
                <a:solidFill>
                  <a:sysClr val="windowText" lastClr="000000"/>
                </a:solidFill>
                <a:latin typeface="Microsoft Sans Serif"/>
                <a:cs typeface="Microsoft Sans Serif"/>
              </a:rPr>
              <a:t>13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ea typeface="+mn-ea"/>
              <a:cs typeface="Microsoft Sans Serif"/>
            </a:endParaRPr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3AD8BBC3-30A8-168C-6AF9-7C08A69EBB04}"/>
              </a:ext>
            </a:extLst>
          </p:cNvPr>
          <p:cNvGrpSpPr/>
          <p:nvPr/>
        </p:nvGrpSpPr>
        <p:grpSpPr>
          <a:xfrm>
            <a:off x="1534450" y="122381"/>
            <a:ext cx="2161712" cy="412148"/>
            <a:chOff x="1534450" y="122381"/>
            <a:chExt cx="2161712" cy="412148"/>
          </a:xfrm>
        </p:grpSpPr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id="{59A54DAC-8774-1715-AAC9-000B54E05F3B}"/>
                </a:ext>
              </a:extLst>
            </p:cNvPr>
            <p:cNvSpPr/>
            <p:nvPr/>
          </p:nvSpPr>
          <p:spPr>
            <a:xfrm>
              <a:off x="1942037" y="136423"/>
              <a:ext cx="175412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1" i="0" u="none" strike="noStrike" kern="1200" cap="none" spc="64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Городской проект «Ресурсная школа»</a:t>
              </a:r>
              <a:endParaRPr kumimoji="0" lang="ru-RU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2" name="object 13">
              <a:extLst>
                <a:ext uri="{FF2B5EF4-FFF2-40B4-BE49-F238E27FC236}">
                  <a16:creationId xmlns:a16="http://schemas.microsoft.com/office/drawing/2014/main" id="{AE72615D-42ED-4C01-6923-28CAAF3EF58B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4450" y="122381"/>
              <a:ext cx="435867" cy="412148"/>
            </a:xfrm>
            <a:prstGeom prst="rect">
              <a:avLst/>
            </a:prstGeom>
          </p:spPr>
        </p:pic>
      </p:grp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D81400F5-2BDE-4113-BFD9-8C93D26346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718618"/>
              </p:ext>
            </p:extLst>
          </p:nvPr>
        </p:nvGraphicFramePr>
        <p:xfrm>
          <a:off x="289308" y="1387772"/>
          <a:ext cx="11740896" cy="476647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0665204">
                  <a:extLst>
                    <a:ext uri="{9D8B030D-6E8A-4147-A177-3AD203B41FA5}">
                      <a16:colId xmlns:a16="http://schemas.microsoft.com/office/drawing/2014/main" val="3170131616"/>
                    </a:ext>
                  </a:extLst>
                </a:gridCol>
                <a:gridCol w="1075692">
                  <a:extLst>
                    <a:ext uri="{9D8B030D-6E8A-4147-A177-3AD203B41FA5}">
                      <a16:colId xmlns:a16="http://schemas.microsoft.com/office/drawing/2014/main" val="2568037692"/>
                    </a:ext>
                  </a:extLst>
                </a:gridCol>
              </a:tblGrid>
              <a:tr h="238756">
                <a:tc>
                  <a:txBody>
                    <a:bodyPr/>
                    <a:lstStyle/>
                    <a:p>
                      <a:pPr marL="0" marR="0" lvl="0" indent="0" algn="ctr" defTabSz="60963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100" b="1" kern="120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Контролируемые </a:t>
                      </a:r>
                      <a:r>
                        <a:rPr lang="ru-RU" sz="11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параметры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63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Результат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716621"/>
                  </a:ext>
                </a:extLst>
              </a:tr>
              <a:tr h="256370">
                <a:tc gridSpan="2">
                  <a:txBody>
                    <a:bodyPr/>
                    <a:lstStyle/>
                    <a:p>
                      <a:pPr marL="0" lvl="0" indent="0" algn="ctr" defTabSz="88900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Представлена обязательная часть УП корректными обязательными предметными областями и учебными предметами</a:t>
                      </a: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EF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 defTabSz="88900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Arial" panose="020B0604020202020204" pitchFamily="34" charset="0"/>
                        <a:buNone/>
                      </a:pPr>
                      <a:endParaRPr lang="ru-RU" sz="10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50719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marL="182563" marR="0" lvl="0" indent="-182563" defTabSz="889000" eaLnBrk="1" fontAlgn="auto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представлены все обязательные предметные области</a:t>
                      </a: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+\-</a:t>
                      </a: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6419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182563" marR="0" lvl="0" indent="-182563" defTabSz="889000" eaLnBrk="1" fontAlgn="auto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наименования всех учебных предметов соответствуют ФГОС и федеральным учебным планам согласно ФАОП</a:t>
                      </a: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+\-</a:t>
                      </a: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013795"/>
                  </a:ext>
                </a:extLst>
              </a:tr>
              <a:tr h="381338">
                <a:tc>
                  <a:txBody>
                    <a:bodyPr/>
                    <a:lstStyle/>
                    <a:p>
                      <a:pPr marL="182563" marR="0" lvl="0" indent="-182563" algn="l" defTabSz="889000" eaLnBrk="1" fontAlgn="auto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количество часов в неделю в обязательных учебных предметах совпадает в федеральным учебным </a:t>
                      </a:r>
                      <a:r>
                        <a:rPr lang="ru-RU" sz="10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планом ФАОП</a:t>
                      </a:r>
                      <a:endParaRPr lang="ru-RU" sz="10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+\-</a:t>
                      </a: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236513"/>
                  </a:ext>
                </a:extLst>
              </a:tr>
              <a:tr h="243840">
                <a:tc gridSpan="2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Представлена часть учебного плана, формируемая участниками образовательных отношений</a:t>
                      </a: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EF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ru-RU" sz="10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132779"/>
                  </a:ext>
                </a:extLst>
              </a:tr>
              <a:tr h="201168">
                <a:tc>
                  <a:txBody>
                    <a:bodyPr/>
                    <a:lstStyle/>
                    <a:p>
                      <a:pPr marL="171450" marR="0" lvl="0" indent="-17145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наименования учебных курсов  корректные и не дублируют наименования учебных предметов</a:t>
                      </a: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+\-</a:t>
                      </a: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709945"/>
                  </a:ext>
                </a:extLst>
              </a:tr>
              <a:tr h="201168">
                <a:tc>
                  <a:txBody>
                    <a:bodyPr/>
                    <a:lstStyle/>
                    <a:p>
                      <a:pPr marL="171450" marR="0" lvl="0" indent="-17145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в коррекционно-развивающей области 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/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 плане внеурочной деятельности представлены коррекционные курсы</a:t>
                      </a: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+\-</a:t>
                      </a: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7390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171450" marR="0" lvl="0" indent="-171450" algn="l" defTabSz="889000" eaLnBrk="1" fontAlgn="auto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наименования коррекционных курсов 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соответствуют ФГОС и ФАОП</a:t>
                      </a:r>
                      <a:endParaRPr lang="ru-RU" sz="10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+\-</a:t>
                      </a: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140713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171450" marR="0" lvl="0" indent="-171450" algn="l" defTabSz="889000" eaLnBrk="1" fontAlgn="auto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недельный объём часов, предусмотренных на внеурочную деятельность - не более 10 часов, из них не менее 5 часов </a:t>
                      </a:r>
                      <a:r>
                        <a:rPr lang="ru-RU" sz="10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отведено на проведение 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коррекционных занятий</a:t>
                      </a:r>
                      <a:endParaRPr lang="ru-RU" sz="10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+\-</a:t>
                      </a: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482964"/>
                  </a:ext>
                </a:extLst>
              </a:tr>
              <a:tr h="259080">
                <a:tc gridSpan="2">
                  <a:txBody>
                    <a:bodyPr/>
                    <a:lstStyle/>
                    <a:p>
                      <a:pPr marL="0" marR="0" lvl="0" indent="0" algn="ctr" defTabSz="889000" eaLnBrk="1" fontAlgn="auto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Соотношение части обязательной к части, формируемой участниками образовательных отношений</a:t>
                      </a: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83667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171450" marR="0" lvl="0" indent="-171450" algn="l" defTabSz="889000" eaLnBrk="1" fontAlgn="auto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сохранено соотношение части обязательной к части, формируемой участниками образовательных отношений, как это отражено во ФГОС и ФАОП</a:t>
                      </a:r>
                      <a:endParaRPr lang="ru-RU" sz="10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+\-</a:t>
                      </a: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671780"/>
                  </a:ext>
                </a:extLst>
              </a:tr>
              <a:tr h="259080">
                <a:tc gridSpan="2">
                  <a:txBody>
                    <a:bodyPr/>
                    <a:lstStyle/>
                    <a:p>
                      <a:pPr marL="0" marR="0" lvl="0" indent="0" algn="ctr" defTabSz="889000" eaLnBrk="1" fontAlgn="auto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Учебная нагрузка обучающегося с ОВЗ соответствует санитарным правилам и нормам:</a:t>
                      </a: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EF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889000" eaLnBrk="1" fontAlgn="auto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ru-RU" sz="10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283218"/>
                  </a:ext>
                </a:extLst>
              </a:tr>
              <a:tr h="191686">
                <a:tc>
                  <a:txBody>
                    <a:bodyPr/>
                    <a:lstStyle/>
                    <a:p>
                      <a:pPr marL="1841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1000" kern="120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образовательная недельная нагрузка распределяется равномерно в течение учебной недели</a:t>
                      </a:r>
                      <a:endParaRPr lang="ru-RU" sz="1000" dirty="0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+\-</a:t>
                      </a: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692446"/>
                  </a:ext>
                </a:extLst>
              </a:tr>
              <a:tr h="216070">
                <a:tc>
                  <a:txBody>
                    <a:bodyPr/>
                    <a:lstStyle/>
                    <a:p>
                      <a:pPr marL="171450" marR="0" lvl="0" indent="-171450" defTabSz="889000" eaLnBrk="1" fontAlgn="auto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количество часов недельной нагрузки </a:t>
                      </a:r>
                      <a:r>
                        <a:rPr lang="ru-RU" sz="100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обучающихся с ОВЗ 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соответствует требованиям </a:t>
                      </a:r>
                      <a:r>
                        <a:rPr lang="ru-RU" sz="100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 2.4.3648-20, СанПиН 1.2.3685-21 </a:t>
                      </a:r>
                      <a:endParaRPr lang="ru-RU" sz="1000" kern="1200" dirty="0"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+\-</a:t>
                      </a: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064762"/>
                  </a:ext>
                </a:extLst>
              </a:tr>
              <a:tr h="210312">
                <a:tc gridSpan="2">
                  <a:txBody>
                    <a:bodyPr/>
                    <a:lstStyle/>
                    <a:p>
                      <a:pPr marL="0" marR="0" lvl="0" indent="0" algn="ctr" defTabSz="889000" eaLnBrk="1" fontAlgn="auto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Представлены формы промежуточной аттестации по каждому предмету, курсу</a:t>
                      </a: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EF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82563" indent="-182563" algn="l">
                        <a:buFont typeface="Arial" panose="020B0604020202020204" pitchFamily="34" charset="0"/>
                        <a:buChar char="•"/>
                      </a:pPr>
                      <a:endParaRPr lang="ru-RU" sz="9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642761"/>
                  </a:ext>
                </a:extLst>
              </a:tr>
              <a:tr h="353560">
                <a:tc>
                  <a:txBody>
                    <a:bodyPr/>
                    <a:lstStyle/>
                    <a:p>
                      <a:pPr marL="171450" marR="0" lvl="0" indent="-171450" algn="l" defTabSz="889000" eaLnBrk="1" fontAlgn="auto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наличие в учебном плане форм промежуточной аттестации по каждому учебному предмету, курсу, в том числе индивидуально ориентированных оценочных средств</a:t>
                      </a: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+\-</a:t>
                      </a:r>
                    </a:p>
                    <a:p>
                      <a:pPr marL="182563" indent="-182563" algn="l">
                        <a:buFont typeface="Arial" panose="020B0604020202020204" pitchFamily="34" charset="0"/>
                        <a:buChar char="•"/>
                      </a:pPr>
                      <a:endParaRPr lang="ru-RU" sz="9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015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8879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Прямоугольник: скругленные углы 43">
            <a:extLst>
              <a:ext uri="{FF2B5EF4-FFF2-40B4-BE49-F238E27FC236}">
                <a16:creationId xmlns:a16="http://schemas.microsoft.com/office/drawing/2014/main" id="{0173F574-6B40-92BF-9DFE-7BFA7988B5D8}"/>
              </a:ext>
            </a:extLst>
          </p:cNvPr>
          <p:cNvSpPr/>
          <p:nvPr/>
        </p:nvSpPr>
        <p:spPr>
          <a:xfrm>
            <a:off x="9694678" y="1124170"/>
            <a:ext cx="1792224" cy="997069"/>
          </a:xfrm>
          <a:prstGeom prst="roundRect">
            <a:avLst/>
          </a:prstGeom>
          <a:solidFill>
            <a:schemeClr val="bg1"/>
          </a:solidFill>
          <a:ln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22FF89E3-9005-CA77-F175-0474271C390A}"/>
              </a:ext>
            </a:extLst>
          </p:cNvPr>
          <p:cNvSpPr/>
          <p:nvPr/>
        </p:nvSpPr>
        <p:spPr>
          <a:xfrm>
            <a:off x="9717398" y="2529839"/>
            <a:ext cx="1792224" cy="997069"/>
          </a:xfrm>
          <a:prstGeom prst="roundRect">
            <a:avLst/>
          </a:prstGeom>
          <a:solidFill>
            <a:schemeClr val="bg1"/>
          </a:solidFill>
          <a:ln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EC6F90DF-8EA6-F436-7765-1DDCD65FC7F4}"/>
              </a:ext>
            </a:extLst>
          </p:cNvPr>
          <p:cNvSpPr/>
          <p:nvPr/>
        </p:nvSpPr>
        <p:spPr>
          <a:xfrm>
            <a:off x="9699110" y="3938015"/>
            <a:ext cx="1792224" cy="997069"/>
          </a:xfrm>
          <a:prstGeom prst="roundRect">
            <a:avLst/>
          </a:prstGeom>
          <a:solidFill>
            <a:schemeClr val="bg1"/>
          </a:solidFill>
          <a:ln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4DB0B5B4-C3E5-C057-85FF-36426BC5CA2E}"/>
              </a:ext>
            </a:extLst>
          </p:cNvPr>
          <p:cNvSpPr/>
          <p:nvPr/>
        </p:nvSpPr>
        <p:spPr>
          <a:xfrm>
            <a:off x="9689967" y="5394686"/>
            <a:ext cx="1792224" cy="997069"/>
          </a:xfrm>
          <a:prstGeom prst="roundRect">
            <a:avLst/>
          </a:prstGeom>
          <a:solidFill>
            <a:schemeClr val="bg1"/>
          </a:solidFill>
          <a:ln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2F2B7E8D-BE9F-45DA-8F97-91769C43EC46}"/>
              </a:ext>
            </a:extLst>
          </p:cNvPr>
          <p:cNvSpPr/>
          <p:nvPr/>
        </p:nvSpPr>
        <p:spPr>
          <a:xfrm>
            <a:off x="-1986" y="6724704"/>
            <a:ext cx="12193986" cy="169542"/>
          </a:xfrm>
          <a:custGeom>
            <a:avLst/>
            <a:gdLst/>
            <a:ahLst/>
            <a:cxnLst/>
            <a:rect l="l" t="t" r="r" b="b"/>
            <a:pathLst>
              <a:path w="8181340" h="6858000">
                <a:moveTo>
                  <a:pt x="0" y="6858000"/>
                </a:moveTo>
                <a:lnTo>
                  <a:pt x="8180832" y="6858000"/>
                </a:lnTo>
                <a:lnTo>
                  <a:pt x="818083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528BD4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2" name="object 11">
            <a:extLst>
              <a:ext uri="{FF2B5EF4-FFF2-40B4-BE49-F238E27FC236}">
                <a16:creationId xmlns:a16="http://schemas.microsoft.com/office/drawing/2014/main" id="{3C4A80D8-7389-49EF-8AC8-820C4E81FA3A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7157" y="62671"/>
            <a:ext cx="1443227" cy="527303"/>
          </a:xfrm>
          <a:prstGeom prst="rect">
            <a:avLst/>
          </a:prstGeom>
        </p:spPr>
      </p:pic>
      <p:grpSp>
        <p:nvGrpSpPr>
          <p:cNvPr id="2" name="Google Shape;220;p2">
            <a:extLst>
              <a:ext uri="{FF2B5EF4-FFF2-40B4-BE49-F238E27FC236}">
                <a16:creationId xmlns:a16="http://schemas.microsoft.com/office/drawing/2014/main" id="{322288A3-447F-CB84-F027-A798A0B5C2E9}"/>
              </a:ext>
            </a:extLst>
          </p:cNvPr>
          <p:cNvGrpSpPr/>
          <p:nvPr/>
        </p:nvGrpSpPr>
        <p:grpSpPr>
          <a:xfrm>
            <a:off x="147157" y="2826515"/>
            <a:ext cx="3545632" cy="752834"/>
            <a:chOff x="568502" y="1773598"/>
            <a:chExt cx="4379273" cy="750529"/>
          </a:xfrm>
        </p:grpSpPr>
        <p:sp>
          <p:nvSpPr>
            <p:cNvPr id="4" name="Google Shape;221;p2">
              <a:extLst>
                <a:ext uri="{FF2B5EF4-FFF2-40B4-BE49-F238E27FC236}">
                  <a16:creationId xmlns:a16="http://schemas.microsoft.com/office/drawing/2014/main" id="{76F1DDE1-957A-1B82-A5C7-97E9100F4F41}"/>
                </a:ext>
              </a:extLst>
            </p:cNvPr>
            <p:cNvSpPr/>
            <p:nvPr/>
          </p:nvSpPr>
          <p:spPr>
            <a:xfrm>
              <a:off x="568502" y="1773598"/>
              <a:ext cx="2202877" cy="732847"/>
            </a:xfrm>
            <a:custGeom>
              <a:avLst/>
              <a:gdLst/>
              <a:ahLst/>
              <a:cxnLst/>
              <a:rect l="l" t="t" r="r" b="b"/>
              <a:pathLst>
                <a:path w="2988894" h="732847" extrusionOk="0">
                  <a:moveTo>
                    <a:pt x="0" y="0"/>
                  </a:moveTo>
                  <a:lnTo>
                    <a:pt x="2622471" y="0"/>
                  </a:lnTo>
                  <a:lnTo>
                    <a:pt x="2988894" y="366424"/>
                  </a:lnTo>
                  <a:lnTo>
                    <a:pt x="2622471" y="732847"/>
                  </a:lnTo>
                  <a:lnTo>
                    <a:pt x="0" y="732847"/>
                  </a:lnTo>
                  <a:lnTo>
                    <a:pt x="366424" y="3664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CE6F2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418425" tIns="17325" rIns="383750" bIns="17325" anchor="ctr" anchorCtr="0">
              <a:noAutofit/>
            </a:bodyPr>
            <a:lstStyle/>
            <a:p>
              <a:pPr marL="12700" marR="5080" lvl="0" indent="-12700" algn="ctr">
                <a:spcBef>
                  <a:spcPts val="100"/>
                </a:spcBef>
                <a:defRPr/>
              </a:pPr>
              <a:r>
                <a:rPr lang="ru-RU" sz="1100" b="1" dirty="0">
                  <a:solidFill>
                    <a:schemeClr val="dk1"/>
                  </a:solidFill>
                  <a:latin typeface="Arial"/>
                  <a:cs typeface="Arial"/>
                </a:rPr>
                <a:t>Анализ заключения ЦПМПК</a:t>
              </a:r>
              <a:br>
                <a:rPr lang="ru-RU" sz="1100" b="1" dirty="0">
                  <a:solidFill>
                    <a:schemeClr val="dk1"/>
                  </a:solidFill>
                  <a:latin typeface="Arial"/>
                  <a:cs typeface="Arial"/>
                </a:rPr>
              </a:br>
              <a:r>
                <a:rPr lang="ru-RU" sz="1100" b="1" dirty="0">
                  <a:solidFill>
                    <a:schemeClr val="dk1"/>
                  </a:solidFill>
                  <a:latin typeface="Arial"/>
                  <a:cs typeface="Arial"/>
                </a:rPr>
                <a:t> г. Москвы</a:t>
              </a:r>
            </a:p>
          </p:txBody>
        </p:sp>
        <p:sp>
          <p:nvSpPr>
            <p:cNvPr id="5" name="Google Shape;222;p2">
              <a:extLst>
                <a:ext uri="{FF2B5EF4-FFF2-40B4-BE49-F238E27FC236}">
                  <a16:creationId xmlns:a16="http://schemas.microsoft.com/office/drawing/2014/main" id="{28CD290D-FE2D-F07A-C93C-D11CB6573B32}"/>
                </a:ext>
              </a:extLst>
            </p:cNvPr>
            <p:cNvSpPr/>
            <p:nvPr/>
          </p:nvSpPr>
          <p:spPr>
            <a:xfrm>
              <a:off x="2608200" y="1791280"/>
              <a:ext cx="2339575" cy="732847"/>
            </a:xfrm>
            <a:custGeom>
              <a:avLst/>
              <a:gdLst/>
              <a:ahLst/>
              <a:cxnLst/>
              <a:rect l="l" t="t" r="r" b="b"/>
              <a:pathLst>
                <a:path w="2988894" h="732847" extrusionOk="0">
                  <a:moveTo>
                    <a:pt x="0" y="0"/>
                  </a:moveTo>
                  <a:lnTo>
                    <a:pt x="2622471" y="0"/>
                  </a:lnTo>
                  <a:lnTo>
                    <a:pt x="2988894" y="366424"/>
                  </a:lnTo>
                  <a:lnTo>
                    <a:pt x="2622471" y="732847"/>
                  </a:lnTo>
                  <a:lnTo>
                    <a:pt x="0" y="732847"/>
                  </a:lnTo>
                  <a:lnTo>
                    <a:pt x="366424" y="3664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CE6F2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418425" tIns="17325" rIns="383750" bIns="17325" anchor="ctr" anchorCtr="0">
              <a:noAutofit/>
            </a:bodyPr>
            <a:lstStyle/>
            <a:p>
              <a:pPr marL="0" marR="0" lvl="0" indent="0" algn="ctr" defTabSz="13716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ru-RU" sz="1100" b="1" dirty="0">
                  <a:solidFill>
                    <a:schemeClr val="dk1"/>
                  </a:solidFill>
                  <a:latin typeface="Arial"/>
                  <a:cs typeface="Arial"/>
                </a:rPr>
                <a:t>Перечень необходимых специалистов</a:t>
              </a:r>
            </a:p>
          </p:txBody>
        </p:sp>
      </p:grpSp>
      <p:sp>
        <p:nvSpPr>
          <p:cNvPr id="34" name="Google Shape;265;g2a316291b60_0_195">
            <a:extLst>
              <a:ext uri="{FF2B5EF4-FFF2-40B4-BE49-F238E27FC236}">
                <a16:creationId xmlns:a16="http://schemas.microsoft.com/office/drawing/2014/main" id="{18CEDCE6-2A6C-6D60-0DFC-7B756E11F87C}"/>
              </a:ext>
            </a:extLst>
          </p:cNvPr>
          <p:cNvSpPr txBox="1"/>
          <p:nvPr/>
        </p:nvSpPr>
        <p:spPr>
          <a:xfrm>
            <a:off x="4637022" y="6503746"/>
            <a:ext cx="2491510" cy="220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992;p61">
            <a:extLst>
              <a:ext uri="{FF2B5EF4-FFF2-40B4-BE49-F238E27FC236}">
                <a16:creationId xmlns:a16="http://schemas.microsoft.com/office/drawing/2014/main" id="{D3DB940E-877A-A31F-3441-22F8E1220BD9}"/>
              </a:ext>
            </a:extLst>
          </p:cNvPr>
          <p:cNvSpPr txBox="1"/>
          <p:nvPr/>
        </p:nvSpPr>
        <p:spPr>
          <a:xfrm>
            <a:off x="147157" y="4090243"/>
            <a:ext cx="3509728" cy="2444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171450" lvl="0" indent="-171450" algn="just" defTabSz="1371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ru-RU" sz="11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 адаптированной программы</a:t>
            </a:r>
          </a:p>
          <a:p>
            <a:pPr marL="171450" lvl="0" indent="-171450" algn="just" defTabSz="1371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ru-RU" sz="11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уровень образования </a:t>
            </a:r>
          </a:p>
          <a:p>
            <a:pPr marL="171450" lvl="0" indent="-171450" algn="just" defTabSz="1371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ru-RU" sz="11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вариант и срок реализации адаптированной программы </a:t>
            </a:r>
            <a:endParaRPr lang="ru-RU" sz="11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182563" marR="0" lvl="0" indent="-1825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12000"/>
              <a:buFont typeface="Arial" panose="020B0604020202020204" pitchFamily="34" charset="0"/>
              <a:buChar char="•"/>
              <a:tabLst/>
              <a:defRPr/>
            </a:pPr>
            <a:r>
              <a:rPr lang="ru-RU" sz="11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реализация образовательной программы с применением электронного обучения и дистанционных  образовательных технологий</a:t>
            </a:r>
          </a:p>
          <a:p>
            <a:pPr marL="182563" marR="0" lvl="0" indent="-1825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12000"/>
              <a:buFont typeface="Arial" panose="020B0604020202020204" pitchFamily="34" charset="0"/>
              <a:buChar char="•"/>
              <a:tabLst/>
              <a:defRPr/>
            </a:pPr>
            <a:r>
              <a:rPr lang="ru-RU" sz="11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специальные методы обучения</a:t>
            </a:r>
          </a:p>
          <a:p>
            <a:pPr marL="182563" marR="0" lvl="0" indent="-1825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12000"/>
              <a:buFont typeface="Arial" panose="020B0604020202020204" pitchFamily="34" charset="0"/>
              <a:buChar char="•"/>
              <a:tabLst/>
              <a:defRPr/>
            </a:pPr>
            <a:r>
              <a:rPr lang="ru-RU" sz="11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специальные учебники</a:t>
            </a:r>
          </a:p>
          <a:p>
            <a:pPr marL="182563" marR="0" lvl="0" indent="-1825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12000"/>
              <a:buFont typeface="Arial" panose="020B0604020202020204" pitchFamily="34" charset="0"/>
              <a:buChar char="•"/>
              <a:tabLst/>
              <a:defRPr/>
            </a:pPr>
            <a:r>
              <a:rPr lang="ru-RU" sz="11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специальные учебные пособия</a:t>
            </a:r>
          </a:p>
          <a:p>
            <a:pPr marL="182563" marR="0" lvl="0" indent="-1825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12000"/>
              <a:buFont typeface="Arial" panose="020B0604020202020204" pitchFamily="34" charset="0"/>
              <a:buChar char="•"/>
              <a:tabLst/>
              <a:defRPr/>
            </a:pPr>
            <a:r>
              <a:rPr lang="ru-RU" sz="11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специальные технические средства обучения</a:t>
            </a:r>
          </a:p>
          <a:p>
            <a:pPr marL="182563" marR="0" lvl="0" indent="-1825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12000"/>
              <a:buFont typeface="Arial" panose="020B0604020202020204" pitchFamily="34" charset="0"/>
              <a:buChar char="•"/>
              <a:tabLst/>
              <a:defRPr/>
            </a:pPr>
            <a:r>
              <a:rPr lang="ru-RU" sz="11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специальные условия организации среды</a:t>
            </a:r>
          </a:p>
          <a:p>
            <a:pPr marL="182563" marR="0" lvl="0" indent="-1825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12000"/>
              <a:buFont typeface="Arial" panose="020B0604020202020204" pitchFamily="34" charset="0"/>
              <a:buChar char="•"/>
              <a:tabLst/>
              <a:defRPr/>
            </a:pPr>
            <a:r>
              <a:rPr lang="ru-RU" sz="11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тьюторское сопровождение</a:t>
            </a:r>
          </a:p>
        </p:txBody>
      </p:sp>
      <p:cxnSp>
        <p:nvCxnSpPr>
          <p:cNvPr id="363" name="Google Shape;230;p2">
            <a:extLst>
              <a:ext uri="{FF2B5EF4-FFF2-40B4-BE49-F238E27FC236}">
                <a16:creationId xmlns:a16="http://schemas.microsoft.com/office/drawing/2014/main" id="{974B5263-4332-C5EA-9C9B-B539E044E750}"/>
              </a:ext>
            </a:extLst>
          </p:cNvPr>
          <p:cNvCxnSpPr>
            <a:cxnSpLocks/>
          </p:cNvCxnSpPr>
          <p:nvPr/>
        </p:nvCxnSpPr>
        <p:spPr>
          <a:xfrm>
            <a:off x="449518" y="3441451"/>
            <a:ext cx="0" cy="591636"/>
          </a:xfrm>
          <a:prstGeom prst="straightConnector1">
            <a:avLst/>
          </a:prstGeom>
          <a:noFill/>
          <a:ln w="9525" cap="flat" cmpd="sng">
            <a:solidFill>
              <a:srgbClr val="0F243E"/>
            </a:solidFill>
            <a:prstDash val="solid"/>
            <a:round/>
            <a:headEnd type="oval" w="med" len="med"/>
            <a:tailEnd type="oval" w="med" len="med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cxnSp>
      <p:sp>
        <p:nvSpPr>
          <p:cNvPr id="31" name="Google Shape;221;p2">
            <a:extLst>
              <a:ext uri="{FF2B5EF4-FFF2-40B4-BE49-F238E27FC236}">
                <a16:creationId xmlns:a16="http://schemas.microsoft.com/office/drawing/2014/main" id="{A5A7D9CA-FB09-4775-A6C1-31C631B1A61C}"/>
              </a:ext>
            </a:extLst>
          </p:cNvPr>
          <p:cNvSpPr/>
          <p:nvPr/>
        </p:nvSpPr>
        <p:spPr>
          <a:xfrm>
            <a:off x="3555636" y="2833721"/>
            <a:ext cx="2041763" cy="735097"/>
          </a:xfrm>
          <a:custGeom>
            <a:avLst/>
            <a:gdLst/>
            <a:ahLst/>
            <a:cxnLst/>
            <a:rect l="l" t="t" r="r" b="b"/>
            <a:pathLst>
              <a:path w="2988894" h="732847" extrusionOk="0">
                <a:moveTo>
                  <a:pt x="0" y="0"/>
                </a:moveTo>
                <a:lnTo>
                  <a:pt x="2622471" y="0"/>
                </a:lnTo>
                <a:lnTo>
                  <a:pt x="2988894" y="366424"/>
                </a:lnTo>
                <a:lnTo>
                  <a:pt x="2622471" y="732847"/>
                </a:lnTo>
                <a:lnTo>
                  <a:pt x="0" y="732847"/>
                </a:lnTo>
                <a:lnTo>
                  <a:pt x="366424" y="366424"/>
                </a:lnTo>
                <a:lnTo>
                  <a:pt x="0" y="0"/>
                </a:lnTo>
                <a:close/>
              </a:path>
            </a:pathLst>
          </a:custGeom>
          <a:solidFill>
            <a:srgbClr val="DCE6F2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418425" tIns="17325" rIns="383750" bIns="17325" anchor="ctr" anchorCtr="0">
            <a:noAutofit/>
          </a:bodyPr>
          <a:lstStyle/>
          <a:p>
            <a:pPr marL="12700" marR="5080" lvl="0" indent="-12700" algn="ctr">
              <a:spcBef>
                <a:spcPts val="100"/>
              </a:spcBef>
              <a:defRPr/>
            </a:pPr>
            <a:r>
              <a:rPr lang="ru-RU" sz="1100" b="1" dirty="0">
                <a:solidFill>
                  <a:schemeClr val="dk1"/>
                </a:solidFill>
                <a:latin typeface="Arial"/>
                <a:cs typeface="Arial"/>
              </a:rPr>
              <a:t>Определение модели обучения</a:t>
            </a:r>
          </a:p>
        </p:txBody>
      </p:sp>
      <p:sp>
        <p:nvSpPr>
          <p:cNvPr id="19" name="Google Shape;223;p2">
            <a:extLst>
              <a:ext uri="{FF2B5EF4-FFF2-40B4-BE49-F238E27FC236}">
                <a16:creationId xmlns:a16="http://schemas.microsoft.com/office/drawing/2014/main" id="{5AF5BC44-B134-8C19-E066-828D10785854}"/>
              </a:ext>
            </a:extLst>
          </p:cNvPr>
          <p:cNvSpPr/>
          <p:nvPr/>
        </p:nvSpPr>
        <p:spPr>
          <a:xfrm>
            <a:off x="7298229" y="2833721"/>
            <a:ext cx="2041760" cy="735098"/>
          </a:xfrm>
          <a:custGeom>
            <a:avLst/>
            <a:gdLst/>
            <a:ahLst/>
            <a:cxnLst/>
            <a:rect l="l" t="t" r="r" b="b"/>
            <a:pathLst>
              <a:path w="2988894" h="732847" extrusionOk="0">
                <a:moveTo>
                  <a:pt x="0" y="0"/>
                </a:moveTo>
                <a:lnTo>
                  <a:pt x="2622471" y="0"/>
                </a:lnTo>
                <a:lnTo>
                  <a:pt x="2988894" y="366424"/>
                </a:lnTo>
                <a:lnTo>
                  <a:pt x="2622471" y="732847"/>
                </a:lnTo>
                <a:lnTo>
                  <a:pt x="0" y="732847"/>
                </a:lnTo>
                <a:lnTo>
                  <a:pt x="366424" y="366424"/>
                </a:lnTo>
                <a:lnTo>
                  <a:pt x="0" y="0"/>
                </a:lnTo>
                <a:close/>
              </a:path>
            </a:pathLst>
          </a:custGeom>
          <a:solidFill>
            <a:srgbClr val="DCE6F2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418425" tIns="17325" rIns="383750" bIns="17325" anchor="ctr" anchorCtr="0">
            <a:noAutofit/>
          </a:bodyPr>
          <a:lstStyle/>
          <a:p>
            <a:pPr marL="12700" marR="5080" lvl="0" indent="-12700" algn="ctr">
              <a:spcBef>
                <a:spcPts val="100"/>
              </a:spcBef>
              <a:defRPr/>
            </a:pPr>
            <a:r>
              <a:rPr lang="ru-RU" sz="1100" b="1" dirty="0">
                <a:solidFill>
                  <a:prstClr val="black"/>
                </a:solidFill>
                <a:latin typeface="Arial"/>
                <a:cs typeface="Arial"/>
              </a:rPr>
              <a:t>Дополнительные рекомендации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0A4B356-131B-7C5B-EC5E-F24A0069A9E6}"/>
              </a:ext>
            </a:extLst>
          </p:cNvPr>
          <p:cNvSpPr txBox="1"/>
          <p:nvPr/>
        </p:nvSpPr>
        <p:spPr>
          <a:xfrm>
            <a:off x="9689967" y="1366389"/>
            <a:ext cx="1799422" cy="576800"/>
          </a:xfrm>
          <a:prstGeom prst="rect">
            <a:avLst/>
          </a:prstGeom>
          <a:noFill/>
          <a:ln>
            <a:noFill/>
          </a:ln>
          <a:effectLst/>
        </p:spPr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marL="0" lvl="0" indent="0" algn="ctr">
              <a:buNone/>
            </a:pPr>
            <a:r>
              <a:rPr lang="ru-RU" sz="1400" b="1" dirty="0"/>
              <a:t>ПРОЕКТИРОВАНИЕ </a:t>
            </a:r>
            <a:r>
              <a:rPr lang="ru-RU" sz="1400" b="1" dirty="0">
                <a:solidFill>
                  <a:srgbClr val="C00000"/>
                </a:solidFill>
              </a:rPr>
              <a:t>ИОМ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6081C9B-E13B-49B5-EC61-990D46486E3E}"/>
              </a:ext>
            </a:extLst>
          </p:cNvPr>
          <p:cNvSpPr txBox="1"/>
          <p:nvPr/>
        </p:nvSpPr>
        <p:spPr>
          <a:xfrm>
            <a:off x="9717398" y="2755656"/>
            <a:ext cx="1793389" cy="576800"/>
          </a:xfrm>
          <a:prstGeom prst="rect">
            <a:avLst/>
          </a:prstGeom>
          <a:noFill/>
          <a:ln>
            <a:noFill/>
          </a:ln>
          <a:effectLst/>
        </p:spPr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marL="0" lvl="0" indent="0" algn="ctr">
              <a:buNone/>
            </a:pPr>
            <a:r>
              <a:rPr lang="ru-RU" sz="1400" b="1" dirty="0"/>
              <a:t>РЕАЛИЗАЦИЯ</a:t>
            </a:r>
          </a:p>
          <a:p>
            <a:pPr marL="0" lvl="0" indent="0" algn="ctr">
              <a:buNone/>
            </a:pPr>
            <a:r>
              <a:rPr lang="ru-RU" sz="1400" b="1" dirty="0"/>
              <a:t> </a:t>
            </a:r>
            <a:r>
              <a:rPr lang="ru-RU" sz="1400" b="1" dirty="0">
                <a:solidFill>
                  <a:srgbClr val="C00000"/>
                </a:solidFill>
              </a:rPr>
              <a:t>ИОМ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10ED752-8D40-EDC9-79F0-06C356549888}"/>
              </a:ext>
            </a:extLst>
          </p:cNvPr>
          <p:cNvSpPr txBox="1"/>
          <p:nvPr/>
        </p:nvSpPr>
        <p:spPr>
          <a:xfrm>
            <a:off x="9732574" y="4129183"/>
            <a:ext cx="1756815" cy="576800"/>
          </a:xfrm>
          <a:prstGeom prst="rect">
            <a:avLst/>
          </a:prstGeom>
          <a:noFill/>
          <a:ln>
            <a:noFill/>
          </a:ln>
          <a:effectLst/>
        </p:spPr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marL="0" lvl="0" indent="0" algn="ctr">
              <a:buNone/>
            </a:pPr>
            <a:r>
              <a:rPr lang="ru-RU" sz="1400" b="1" dirty="0"/>
              <a:t>КОРРЕКЦИЯ </a:t>
            </a:r>
          </a:p>
          <a:p>
            <a:pPr marL="0" lvl="0" indent="0" algn="ctr">
              <a:buNone/>
            </a:pPr>
            <a:r>
              <a:rPr lang="ru-RU" sz="1400" b="1" dirty="0">
                <a:solidFill>
                  <a:srgbClr val="C00000"/>
                </a:solidFill>
              </a:rPr>
              <a:t>ИОМ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71E9EB4-4D9C-BBE7-16B0-9846CE75CF5E}"/>
              </a:ext>
            </a:extLst>
          </p:cNvPr>
          <p:cNvSpPr txBox="1"/>
          <p:nvPr/>
        </p:nvSpPr>
        <p:spPr>
          <a:xfrm>
            <a:off x="9710928" y="5487678"/>
            <a:ext cx="1771263" cy="648269"/>
          </a:xfrm>
          <a:prstGeom prst="rect">
            <a:avLst/>
          </a:prstGeom>
          <a:noFill/>
          <a:ln>
            <a:noFill/>
          </a:ln>
          <a:effectLst/>
        </p:spPr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marL="0" lvl="0" indent="0" algn="ctr">
              <a:buNone/>
            </a:pPr>
            <a:endParaRPr lang="ru-RU" sz="1400" b="1" dirty="0"/>
          </a:p>
          <a:p>
            <a:pPr marL="0" lvl="0" indent="0" algn="ctr">
              <a:buNone/>
            </a:pPr>
            <a:r>
              <a:rPr lang="ru-RU" sz="1400" b="1" dirty="0"/>
              <a:t>КОНТРОЛЬ ЗА РЕАЛИЗАЦИЕЙ  </a:t>
            </a:r>
            <a:r>
              <a:rPr lang="ru-RU" sz="1400" b="1" dirty="0">
                <a:solidFill>
                  <a:srgbClr val="C00000"/>
                </a:solidFill>
              </a:rPr>
              <a:t>ИОМ </a:t>
            </a:r>
          </a:p>
          <a:p>
            <a:pPr marL="0" lvl="0" indent="0" algn="ctr">
              <a:buNone/>
            </a:pPr>
            <a:r>
              <a:rPr lang="ru-RU" sz="1000" dirty="0"/>
              <a:t>(выполнение рекомендаций </a:t>
            </a:r>
            <a:r>
              <a:rPr lang="ru-RU" sz="1000" dirty="0" err="1"/>
              <a:t>ППк</a:t>
            </a:r>
            <a:r>
              <a:rPr lang="ru-RU" sz="1000" dirty="0"/>
              <a:t> и заключения ЦПМПК)</a:t>
            </a:r>
          </a:p>
        </p:txBody>
      </p:sp>
      <p:cxnSp>
        <p:nvCxnSpPr>
          <p:cNvPr id="48" name="Прямая со стрелкой 47">
            <a:extLst>
              <a:ext uri="{FF2B5EF4-FFF2-40B4-BE49-F238E27FC236}">
                <a16:creationId xmlns:a16="http://schemas.microsoft.com/office/drawing/2014/main" id="{56EF21A2-31EA-C52C-2959-112D43BB003C}"/>
              </a:ext>
            </a:extLst>
          </p:cNvPr>
          <p:cNvCxnSpPr>
            <a:cxnSpLocks/>
          </p:cNvCxnSpPr>
          <p:nvPr/>
        </p:nvCxnSpPr>
        <p:spPr>
          <a:xfrm>
            <a:off x="10615810" y="2102746"/>
            <a:ext cx="0" cy="429581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>
            <a:extLst>
              <a:ext uri="{FF2B5EF4-FFF2-40B4-BE49-F238E27FC236}">
                <a16:creationId xmlns:a16="http://schemas.microsoft.com/office/drawing/2014/main" id="{3AA400AE-494F-023B-6160-901B68D5C5D9}"/>
              </a:ext>
            </a:extLst>
          </p:cNvPr>
          <p:cNvCxnSpPr>
            <a:cxnSpLocks/>
          </p:cNvCxnSpPr>
          <p:nvPr/>
        </p:nvCxnSpPr>
        <p:spPr>
          <a:xfrm>
            <a:off x="10620125" y="3519879"/>
            <a:ext cx="0" cy="429581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>
            <a:extLst>
              <a:ext uri="{FF2B5EF4-FFF2-40B4-BE49-F238E27FC236}">
                <a16:creationId xmlns:a16="http://schemas.microsoft.com/office/drawing/2014/main" id="{01C76A57-F285-883E-B799-29FEF2ACCD93}"/>
              </a:ext>
            </a:extLst>
          </p:cNvPr>
          <p:cNvCxnSpPr>
            <a:cxnSpLocks/>
          </p:cNvCxnSpPr>
          <p:nvPr/>
        </p:nvCxnSpPr>
        <p:spPr>
          <a:xfrm>
            <a:off x="10620125" y="4957663"/>
            <a:ext cx="0" cy="429581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Группа 51">
            <a:extLst>
              <a:ext uri="{FF2B5EF4-FFF2-40B4-BE49-F238E27FC236}">
                <a16:creationId xmlns:a16="http://schemas.microsoft.com/office/drawing/2014/main" id="{E4C8C4CC-5A1D-8DBD-FD72-D9DA189400EF}"/>
              </a:ext>
            </a:extLst>
          </p:cNvPr>
          <p:cNvGrpSpPr/>
          <p:nvPr/>
        </p:nvGrpSpPr>
        <p:grpSpPr>
          <a:xfrm>
            <a:off x="1534450" y="122381"/>
            <a:ext cx="2161712" cy="412148"/>
            <a:chOff x="1534450" y="122381"/>
            <a:chExt cx="2161712" cy="412148"/>
          </a:xfrm>
        </p:grpSpPr>
        <p:sp>
          <p:nvSpPr>
            <p:cNvPr id="53" name="Прямоугольник 52">
              <a:extLst>
                <a:ext uri="{FF2B5EF4-FFF2-40B4-BE49-F238E27FC236}">
                  <a16:creationId xmlns:a16="http://schemas.microsoft.com/office/drawing/2014/main" id="{28813A1C-EB42-F3DE-8172-2C483D0DD088}"/>
                </a:ext>
              </a:extLst>
            </p:cNvPr>
            <p:cNvSpPr/>
            <p:nvPr/>
          </p:nvSpPr>
          <p:spPr>
            <a:xfrm>
              <a:off x="1942037" y="136423"/>
              <a:ext cx="175412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1" i="0" u="none" strike="noStrike" kern="1200" cap="none" spc="64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Городской проект «Ресурсная школа»</a:t>
              </a:r>
              <a:endParaRPr kumimoji="0" lang="ru-RU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54" name="object 13">
              <a:extLst>
                <a:ext uri="{FF2B5EF4-FFF2-40B4-BE49-F238E27FC236}">
                  <a16:creationId xmlns:a16="http://schemas.microsoft.com/office/drawing/2014/main" id="{06790303-679E-98FE-21D1-84DFC3013C52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4450" y="122381"/>
              <a:ext cx="435867" cy="412148"/>
            </a:xfrm>
            <a:prstGeom prst="rect">
              <a:avLst/>
            </a:prstGeom>
          </p:spPr>
        </p:pic>
      </p:grpSp>
      <p:cxnSp>
        <p:nvCxnSpPr>
          <p:cNvPr id="42" name="Google Shape;230;p2">
            <a:extLst>
              <a:ext uri="{FF2B5EF4-FFF2-40B4-BE49-F238E27FC236}">
                <a16:creationId xmlns:a16="http://schemas.microsoft.com/office/drawing/2014/main" id="{668C529C-97A8-4BA3-AE11-EC1C8201ABA7}"/>
              </a:ext>
            </a:extLst>
          </p:cNvPr>
          <p:cNvCxnSpPr>
            <a:cxnSpLocks/>
          </p:cNvCxnSpPr>
          <p:nvPr/>
        </p:nvCxnSpPr>
        <p:spPr>
          <a:xfrm>
            <a:off x="2123848" y="2459412"/>
            <a:ext cx="0" cy="591636"/>
          </a:xfrm>
          <a:prstGeom prst="straightConnector1">
            <a:avLst/>
          </a:prstGeom>
          <a:noFill/>
          <a:ln w="9525" cap="flat" cmpd="sng">
            <a:solidFill>
              <a:srgbClr val="0F243E"/>
            </a:solidFill>
            <a:prstDash val="solid"/>
            <a:round/>
            <a:headEnd type="oval" w="med" len="med"/>
            <a:tailEnd type="oval" w="med" len="med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cxnSp>
      <p:cxnSp>
        <p:nvCxnSpPr>
          <p:cNvPr id="45" name="Google Shape;230;p2">
            <a:extLst>
              <a:ext uri="{FF2B5EF4-FFF2-40B4-BE49-F238E27FC236}">
                <a16:creationId xmlns:a16="http://schemas.microsoft.com/office/drawing/2014/main" id="{FB31207C-13B6-4333-8028-57A41B417756}"/>
              </a:ext>
            </a:extLst>
          </p:cNvPr>
          <p:cNvCxnSpPr>
            <a:cxnSpLocks/>
          </p:cNvCxnSpPr>
          <p:nvPr/>
        </p:nvCxnSpPr>
        <p:spPr>
          <a:xfrm>
            <a:off x="3893758" y="3411569"/>
            <a:ext cx="0" cy="591636"/>
          </a:xfrm>
          <a:prstGeom prst="straightConnector1">
            <a:avLst/>
          </a:prstGeom>
          <a:noFill/>
          <a:ln w="9525" cap="flat" cmpd="sng">
            <a:solidFill>
              <a:srgbClr val="0F243E"/>
            </a:solidFill>
            <a:prstDash val="solid"/>
            <a:round/>
            <a:headEnd type="oval" w="med" len="med"/>
            <a:tailEnd type="oval" w="med" len="med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cxnSp>
      <p:sp>
        <p:nvSpPr>
          <p:cNvPr id="46" name="Google Shape;223;p2">
            <a:extLst>
              <a:ext uri="{FF2B5EF4-FFF2-40B4-BE49-F238E27FC236}">
                <a16:creationId xmlns:a16="http://schemas.microsoft.com/office/drawing/2014/main" id="{13CE40E5-7956-4B12-859D-DE4C425AEDBC}"/>
              </a:ext>
            </a:extLst>
          </p:cNvPr>
          <p:cNvSpPr/>
          <p:nvPr/>
        </p:nvSpPr>
        <p:spPr>
          <a:xfrm>
            <a:off x="5424888" y="2833721"/>
            <a:ext cx="2041760" cy="735098"/>
          </a:xfrm>
          <a:custGeom>
            <a:avLst/>
            <a:gdLst/>
            <a:ahLst/>
            <a:cxnLst/>
            <a:rect l="l" t="t" r="r" b="b"/>
            <a:pathLst>
              <a:path w="2988894" h="732847" extrusionOk="0">
                <a:moveTo>
                  <a:pt x="0" y="0"/>
                </a:moveTo>
                <a:lnTo>
                  <a:pt x="2622471" y="0"/>
                </a:lnTo>
                <a:lnTo>
                  <a:pt x="2988894" y="366424"/>
                </a:lnTo>
                <a:lnTo>
                  <a:pt x="2622471" y="732847"/>
                </a:lnTo>
                <a:lnTo>
                  <a:pt x="0" y="732847"/>
                </a:lnTo>
                <a:lnTo>
                  <a:pt x="366424" y="366424"/>
                </a:lnTo>
                <a:lnTo>
                  <a:pt x="0" y="0"/>
                </a:lnTo>
                <a:close/>
              </a:path>
            </a:pathLst>
          </a:custGeom>
          <a:solidFill>
            <a:srgbClr val="DCE6F2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418425" tIns="17325" rIns="383750" bIns="17325" anchor="ctr" anchorCtr="0">
            <a:noAutofit/>
          </a:bodyPr>
          <a:lstStyle/>
          <a:p>
            <a:pPr marL="12700" marR="5080" lvl="0" indent="-12700" algn="ctr">
              <a:spcBef>
                <a:spcPts val="100"/>
              </a:spcBef>
              <a:defRPr/>
            </a:pPr>
            <a:r>
              <a:rPr lang="ru-RU" sz="1100" b="1" dirty="0">
                <a:solidFill>
                  <a:prstClr val="black"/>
                </a:solidFill>
                <a:latin typeface="Arial"/>
                <a:cs typeface="Arial"/>
              </a:rPr>
              <a:t>Рекомендации</a:t>
            </a:r>
          </a:p>
        </p:txBody>
      </p:sp>
      <p:cxnSp>
        <p:nvCxnSpPr>
          <p:cNvPr id="47" name="Google Shape;230;p2">
            <a:extLst>
              <a:ext uri="{FF2B5EF4-FFF2-40B4-BE49-F238E27FC236}">
                <a16:creationId xmlns:a16="http://schemas.microsoft.com/office/drawing/2014/main" id="{E74090E2-8203-4626-859E-46D03FFBE12A}"/>
              </a:ext>
            </a:extLst>
          </p:cNvPr>
          <p:cNvCxnSpPr>
            <a:cxnSpLocks/>
          </p:cNvCxnSpPr>
          <p:nvPr/>
        </p:nvCxnSpPr>
        <p:spPr>
          <a:xfrm>
            <a:off x="5761725" y="2420147"/>
            <a:ext cx="0" cy="591636"/>
          </a:xfrm>
          <a:prstGeom prst="straightConnector1">
            <a:avLst/>
          </a:prstGeom>
          <a:noFill/>
          <a:ln w="9525" cap="flat" cmpd="sng">
            <a:solidFill>
              <a:srgbClr val="0F243E"/>
            </a:solidFill>
            <a:prstDash val="solid"/>
            <a:round/>
            <a:headEnd type="oval" w="med" len="med"/>
            <a:tailEnd type="oval" w="med" len="med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cxnSp>
      <p:cxnSp>
        <p:nvCxnSpPr>
          <p:cNvPr id="49" name="Google Shape;230;p2">
            <a:extLst>
              <a:ext uri="{FF2B5EF4-FFF2-40B4-BE49-F238E27FC236}">
                <a16:creationId xmlns:a16="http://schemas.microsoft.com/office/drawing/2014/main" id="{7A14B6FF-9963-44C3-921B-C1FB85B212E8}"/>
              </a:ext>
            </a:extLst>
          </p:cNvPr>
          <p:cNvCxnSpPr>
            <a:cxnSpLocks/>
          </p:cNvCxnSpPr>
          <p:nvPr/>
        </p:nvCxnSpPr>
        <p:spPr>
          <a:xfrm>
            <a:off x="7593086" y="3441451"/>
            <a:ext cx="0" cy="591636"/>
          </a:xfrm>
          <a:prstGeom prst="straightConnector1">
            <a:avLst/>
          </a:prstGeom>
          <a:noFill/>
          <a:ln w="9525" cap="flat" cmpd="sng">
            <a:solidFill>
              <a:srgbClr val="0F243E"/>
            </a:solidFill>
            <a:prstDash val="solid"/>
            <a:round/>
            <a:headEnd type="oval" w="med" len="med"/>
            <a:tailEnd type="oval" w="med" len="med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cxnSp>
      <p:sp>
        <p:nvSpPr>
          <p:cNvPr id="38" name="Google Shape;992;p61">
            <a:extLst>
              <a:ext uri="{FF2B5EF4-FFF2-40B4-BE49-F238E27FC236}">
                <a16:creationId xmlns:a16="http://schemas.microsoft.com/office/drawing/2014/main" id="{1EC26CF8-E5E1-4B55-A7C0-58596B2ADD9E}"/>
              </a:ext>
            </a:extLst>
          </p:cNvPr>
          <p:cNvSpPr txBox="1"/>
          <p:nvPr/>
        </p:nvSpPr>
        <p:spPr>
          <a:xfrm>
            <a:off x="3765573" y="4045808"/>
            <a:ext cx="3279800" cy="1494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285750" marR="5080" lvl="0" indent="-28575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kern="0" spc="-1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обучение по ИУП</a:t>
            </a:r>
          </a:p>
          <a:p>
            <a:pPr marL="285750" marR="5080" lvl="0" indent="-28575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kern="0" spc="-1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класс/группа малой наполняемости</a:t>
            </a:r>
          </a:p>
          <a:p>
            <a:pPr marL="285750" marR="5080" lvl="0" indent="-28575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kern="0" spc="-1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модель «Ресурсный класс/группа (ресурсная зона)»</a:t>
            </a:r>
          </a:p>
          <a:p>
            <a:pPr marL="285750" marR="5080" lvl="0" indent="-28575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kern="0" spc="-1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обучение в  инклюзивном классе с тьюторским сопровождением</a:t>
            </a:r>
          </a:p>
          <a:p>
            <a:pPr marL="285750" marR="5080" lvl="0" indent="-28575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kern="0" spc="-1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иное</a:t>
            </a:r>
          </a:p>
        </p:txBody>
      </p:sp>
      <p:sp>
        <p:nvSpPr>
          <p:cNvPr id="41" name="Google Shape;992;p61">
            <a:extLst>
              <a:ext uri="{FF2B5EF4-FFF2-40B4-BE49-F238E27FC236}">
                <a16:creationId xmlns:a16="http://schemas.microsoft.com/office/drawing/2014/main" id="{F7145B12-8096-4066-BACC-C3F8BAC8C526}"/>
              </a:ext>
            </a:extLst>
          </p:cNvPr>
          <p:cNvSpPr txBox="1"/>
          <p:nvPr/>
        </p:nvSpPr>
        <p:spPr>
          <a:xfrm>
            <a:off x="1534450" y="1135501"/>
            <a:ext cx="3684035" cy="1226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171450" marR="5080" lvl="0" indent="-171450">
              <a:spcBef>
                <a:spcPts val="100"/>
              </a:spcBef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назначение специалистов</a:t>
            </a:r>
          </a:p>
          <a:p>
            <a:pPr marL="171450" marR="5080" lvl="0" indent="-171450">
              <a:spcBef>
                <a:spcPts val="100"/>
              </a:spcBef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конкретизация направлений коррекционной работы, задач коррекционной работы на учебный год</a:t>
            </a: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диагностический период, кратность и формат (индивидуальные, групповые) занятий</a:t>
            </a:r>
          </a:p>
          <a:p>
            <a:pPr marL="171450" marR="5080" lvl="0" indent="-171450">
              <a:spcBef>
                <a:spcPts val="100"/>
              </a:spcBef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планируемые результаты </a:t>
            </a:r>
          </a:p>
        </p:txBody>
      </p:sp>
      <p:sp>
        <p:nvSpPr>
          <p:cNvPr id="55" name="Google Shape;992;p61">
            <a:extLst>
              <a:ext uri="{FF2B5EF4-FFF2-40B4-BE49-F238E27FC236}">
                <a16:creationId xmlns:a16="http://schemas.microsoft.com/office/drawing/2014/main" id="{E6DC32D5-54EE-4B56-828C-CE7034345784}"/>
              </a:ext>
            </a:extLst>
          </p:cNvPr>
          <p:cNvSpPr txBox="1"/>
          <p:nvPr/>
        </p:nvSpPr>
        <p:spPr>
          <a:xfrm>
            <a:off x="5354231" y="1638846"/>
            <a:ext cx="2345468" cy="710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171450" marR="5080" lvl="0" indent="-171450">
              <a:spcBef>
                <a:spcPts val="100"/>
              </a:spcBef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педагогам, работающим с ребенком</a:t>
            </a:r>
          </a:p>
          <a:p>
            <a:pPr marL="171450" marR="5080" lvl="0" indent="-171450">
              <a:spcBef>
                <a:spcPts val="100"/>
              </a:spcBef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родителям (законным представителям)</a:t>
            </a:r>
            <a:endParaRPr lang="en-US" sz="12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Google Shape;992;p61">
            <a:extLst>
              <a:ext uri="{FF2B5EF4-FFF2-40B4-BE49-F238E27FC236}">
                <a16:creationId xmlns:a16="http://schemas.microsoft.com/office/drawing/2014/main" id="{DE88ED9B-9F4D-45FF-B48C-113D050B3AB2}"/>
              </a:ext>
            </a:extLst>
          </p:cNvPr>
          <p:cNvSpPr txBox="1"/>
          <p:nvPr/>
        </p:nvSpPr>
        <p:spPr>
          <a:xfrm>
            <a:off x="7178856" y="4136127"/>
            <a:ext cx="2161134" cy="550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171450" marR="5080" lvl="0" indent="-171450">
              <a:spcBef>
                <a:spcPts val="100"/>
              </a:spcBef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уточнение / изменение ранее данных рекомендаций Ц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ПМПК </a:t>
            </a:r>
          </a:p>
        </p:txBody>
      </p:sp>
      <p:sp>
        <p:nvSpPr>
          <p:cNvPr id="58" name="object 2">
            <a:extLst>
              <a:ext uri="{FF2B5EF4-FFF2-40B4-BE49-F238E27FC236}">
                <a16:creationId xmlns:a16="http://schemas.microsoft.com/office/drawing/2014/main" id="{9F16D286-678E-4851-862B-29201D71A8BA}"/>
              </a:ext>
            </a:extLst>
          </p:cNvPr>
          <p:cNvSpPr txBox="1"/>
          <p:nvPr/>
        </p:nvSpPr>
        <p:spPr>
          <a:xfrm>
            <a:off x="11884716" y="136423"/>
            <a:ext cx="320253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kern="0" dirty="0">
                <a:solidFill>
                  <a:sysClr val="windowText" lastClr="000000"/>
                </a:solidFill>
                <a:latin typeface="Microsoft Sans Serif"/>
                <a:cs typeface="Microsoft Sans Serif"/>
              </a:rPr>
              <a:t>  2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ea typeface="+mn-ea"/>
              <a:cs typeface="Microsoft Sans Serif"/>
            </a:endParaRPr>
          </a:p>
        </p:txBody>
      </p:sp>
      <p:sp>
        <p:nvSpPr>
          <p:cNvPr id="56" name="Google Shape;174;p3">
            <a:extLst>
              <a:ext uri="{FF2B5EF4-FFF2-40B4-BE49-F238E27FC236}">
                <a16:creationId xmlns:a16="http://schemas.microsoft.com/office/drawing/2014/main" id="{FAFC094F-5533-47D6-A79D-D3E48533278D}"/>
              </a:ext>
            </a:extLst>
          </p:cNvPr>
          <p:cNvSpPr/>
          <p:nvPr/>
        </p:nvSpPr>
        <p:spPr>
          <a:xfrm>
            <a:off x="3861098" y="4120823"/>
            <a:ext cx="2958637" cy="233593"/>
          </a:xfrm>
          <a:prstGeom prst="rect">
            <a:avLst/>
          </a:prstGeom>
          <a:noFill/>
          <a:ln w="254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8632752-A667-E74E-ED23-25BDFEDC5E7E}"/>
              </a:ext>
            </a:extLst>
          </p:cNvPr>
          <p:cNvSpPr txBox="1"/>
          <p:nvPr/>
        </p:nvSpPr>
        <p:spPr>
          <a:xfrm>
            <a:off x="1038925" y="680244"/>
            <a:ext cx="103490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>
              <a:lnSpc>
                <a:spcPct val="90000"/>
              </a:lnSpc>
              <a:buClr>
                <a:srgbClr val="323F4F"/>
              </a:buClr>
              <a:buSzPts val="2800"/>
            </a:pPr>
            <a:r>
              <a:rPr lang="ru-RU" sz="2000" b="1" cap="all" spc="80" dirty="0">
                <a:solidFill>
                  <a:srgbClr val="4F81B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ИОМ</a:t>
            </a:r>
            <a:r>
              <a:rPr lang="ru-RU" sz="2000" cap="all" spc="80" dirty="0">
                <a:solidFill>
                  <a:srgbClr val="4F81B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результат деятельности междисциплинарной команды </a:t>
            </a:r>
          </a:p>
        </p:txBody>
      </p:sp>
    </p:spTree>
    <p:extLst>
      <p:ext uri="{BB962C8B-B14F-4D97-AF65-F5344CB8AC3E}">
        <p14:creationId xmlns:p14="http://schemas.microsoft.com/office/powerpoint/2010/main" val="2143026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"/>
          <p:cNvSpPr/>
          <p:nvPr/>
        </p:nvSpPr>
        <p:spPr>
          <a:xfrm>
            <a:off x="240461" y="1451293"/>
            <a:ext cx="10693976" cy="6258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83515" marR="5080" lvl="0" indent="-1714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F4F"/>
              </a:buClr>
              <a:buSzPts val="1100"/>
              <a:buFont typeface="Arial"/>
              <a:buChar char="•"/>
            </a:pPr>
            <a:r>
              <a:rPr lang="ru-RU" sz="1100" b="0" i="0" u="none" strike="noStrike" cap="none" dirty="0">
                <a:latin typeface="Arial"/>
                <a:ea typeface="Arial"/>
                <a:cs typeface="Arial"/>
                <a:sym typeface="Arial"/>
              </a:rPr>
              <a:t>наименование учреждения</a:t>
            </a:r>
            <a:endParaRPr dirty="0"/>
          </a:p>
          <a:p>
            <a:pPr marL="183515" marR="5080" lvl="0" indent="-171450" algn="just" rtl="0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>
                <a:srgbClr val="323F4F"/>
              </a:buClr>
              <a:buSzPts val="1100"/>
              <a:buFont typeface="Arial"/>
              <a:buChar char="•"/>
            </a:pPr>
            <a:r>
              <a:rPr lang="ru-RU" sz="1100" b="0" i="0" u="none" strike="noStrike" cap="none" dirty="0">
                <a:latin typeface="Arial"/>
                <a:ea typeface="Arial"/>
                <a:cs typeface="Arial"/>
                <a:sym typeface="Arial"/>
              </a:rPr>
              <a:t>адресность ИОМ (фамилия, имя обучающегося, дата рождения, год обучения)</a:t>
            </a:r>
            <a:endParaRPr dirty="0"/>
          </a:p>
          <a:p>
            <a:pPr marL="183515" marR="5080" lvl="0" indent="-171450" algn="just" rtl="0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>
                <a:srgbClr val="323F4F"/>
              </a:buClr>
              <a:buSzPts val="1100"/>
              <a:buFont typeface="Arial"/>
              <a:buChar char="•"/>
            </a:pPr>
            <a:r>
              <a:rPr lang="ru-RU" sz="1100" b="0" i="0" u="none" strike="noStrike" cap="none" dirty="0">
                <a:latin typeface="Arial"/>
                <a:ea typeface="Arial"/>
                <a:cs typeface="Arial"/>
                <a:sym typeface="Arial"/>
              </a:rPr>
              <a:t>гриф согласования с руководителем / заместителем руководителя</a:t>
            </a:r>
            <a:endParaRPr sz="1100" b="0" i="0" u="none" strike="noStrike" cap="none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3"/>
          <p:cNvSpPr/>
          <p:nvPr/>
        </p:nvSpPr>
        <p:spPr>
          <a:xfrm>
            <a:off x="258235" y="2399907"/>
            <a:ext cx="8378023" cy="56355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83515" marR="5080" lvl="0" indent="-1714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ru-RU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анализ данных ИПРА при наличии инвалидности у обучающегося с ОВЗ</a:t>
            </a:r>
            <a:endParaRPr dirty="0"/>
          </a:p>
          <a:p>
            <a:pPr marL="183515" marR="5080" lvl="0" indent="-171450" algn="just" rtl="0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ru-RU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анализ заключения ЦПМПК г. Москвы  </a:t>
            </a:r>
            <a:endParaRPr dirty="0"/>
          </a:p>
        </p:txBody>
      </p:sp>
      <p:sp>
        <p:nvSpPr>
          <p:cNvPr id="162" name="Google Shape;162;p3"/>
          <p:cNvSpPr/>
          <p:nvPr/>
        </p:nvSpPr>
        <p:spPr>
          <a:xfrm>
            <a:off x="240461" y="3475084"/>
            <a:ext cx="10693976" cy="32070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2065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400"/>
              <a:buFont typeface="Arial"/>
              <a:buNone/>
            </a:pPr>
            <a:r>
              <a:rPr lang="ru-RU" b="1" dirty="0">
                <a:solidFill>
                  <a:srgbClr val="416898"/>
                </a:solidFill>
              </a:rPr>
              <a:t>Рекомендации ППк по индивидуализации специальных условий образования</a:t>
            </a:r>
            <a:endParaRPr b="1" dirty="0">
              <a:solidFill>
                <a:srgbClr val="416898"/>
              </a:solidFill>
            </a:endParaRPr>
          </a:p>
        </p:txBody>
      </p:sp>
      <p:sp>
        <p:nvSpPr>
          <p:cNvPr id="163" name="Google Shape;163;p3"/>
          <p:cNvSpPr/>
          <p:nvPr/>
        </p:nvSpPr>
        <p:spPr>
          <a:xfrm>
            <a:off x="240461" y="2854749"/>
            <a:ext cx="10693976" cy="3394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2065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400"/>
              <a:buFont typeface="Arial"/>
              <a:buNone/>
            </a:pPr>
            <a:r>
              <a:rPr lang="ru-RU" sz="1400" b="1" i="0" u="none" strike="noStrike" cap="none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b="1" dirty="0">
                <a:solidFill>
                  <a:srgbClr val="416898"/>
                </a:solidFill>
              </a:rPr>
              <a:t>Характеристика обучающегося по результатам обследования  </a:t>
            </a:r>
            <a:endParaRPr b="1" dirty="0">
              <a:solidFill>
                <a:srgbClr val="416898"/>
              </a:solidFill>
            </a:endParaRPr>
          </a:p>
        </p:txBody>
      </p:sp>
      <p:sp>
        <p:nvSpPr>
          <p:cNvPr id="164" name="Google Shape;164;p3"/>
          <p:cNvSpPr/>
          <p:nvPr/>
        </p:nvSpPr>
        <p:spPr>
          <a:xfrm>
            <a:off x="-5325" y="6688458"/>
            <a:ext cx="12193986" cy="169542"/>
          </a:xfrm>
          <a:custGeom>
            <a:avLst/>
            <a:gdLst/>
            <a:ahLst/>
            <a:cxnLst/>
            <a:rect l="l" t="t" r="r" b="b"/>
            <a:pathLst>
              <a:path w="8181340" h="6858000" extrusionOk="0">
                <a:moveTo>
                  <a:pt x="0" y="6858000"/>
                </a:moveTo>
                <a:lnTo>
                  <a:pt x="8180832" y="6858000"/>
                </a:lnTo>
                <a:lnTo>
                  <a:pt x="818083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528BD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5" name="Google Shape;165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7157" y="62671"/>
            <a:ext cx="1443227" cy="527303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3"/>
          <p:cNvSpPr/>
          <p:nvPr/>
        </p:nvSpPr>
        <p:spPr>
          <a:xfrm>
            <a:off x="240461" y="992895"/>
            <a:ext cx="10693976" cy="409005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2065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400"/>
              <a:buFont typeface="Arial"/>
              <a:buNone/>
            </a:pPr>
            <a:r>
              <a:rPr lang="ru-RU" b="1" dirty="0">
                <a:solidFill>
                  <a:srgbClr val="416898"/>
                </a:solidFill>
              </a:rPr>
              <a:t>Титульный лист</a:t>
            </a:r>
            <a:endParaRPr b="1" dirty="0">
              <a:solidFill>
                <a:srgbClr val="416898"/>
              </a:solidFill>
            </a:endParaRPr>
          </a:p>
        </p:txBody>
      </p:sp>
      <p:sp>
        <p:nvSpPr>
          <p:cNvPr id="170" name="Google Shape;170;p3"/>
          <p:cNvSpPr/>
          <p:nvPr/>
        </p:nvSpPr>
        <p:spPr>
          <a:xfrm>
            <a:off x="240461" y="3222512"/>
            <a:ext cx="9099219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ru-RU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уровень актуального развития ребенка</a:t>
            </a:r>
            <a:endParaRPr dirty="0"/>
          </a:p>
        </p:txBody>
      </p:sp>
      <p:sp>
        <p:nvSpPr>
          <p:cNvPr id="171" name="Google Shape;171;p3"/>
          <p:cNvSpPr/>
          <p:nvPr/>
        </p:nvSpPr>
        <p:spPr>
          <a:xfrm>
            <a:off x="240461" y="3794310"/>
            <a:ext cx="8256086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ru-RU" sz="1100" b="0" i="0" u="none" strike="noStrike" cap="none" dirty="0">
                <a:latin typeface="Arial"/>
                <a:ea typeface="Arial"/>
                <a:cs typeface="Arial"/>
                <a:sym typeface="Arial"/>
              </a:rPr>
              <a:t>пространственно-временная организация образовательного пространства</a:t>
            </a:r>
            <a:endParaRPr dirty="0"/>
          </a:p>
          <a:p>
            <a:pPr marL="171450" marR="0" lvl="0" indent="-1714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ru-RU" sz="1100" b="0" i="0" u="none" strike="noStrike" cap="none" dirty="0">
                <a:latin typeface="Arial"/>
                <a:ea typeface="Arial"/>
                <a:cs typeface="Arial"/>
                <a:sym typeface="Arial"/>
              </a:rPr>
              <a:t>адаптация формы и условий оценки достижений</a:t>
            </a:r>
            <a:endParaRPr dirty="0"/>
          </a:p>
          <a:p>
            <a:pPr marL="171450" marR="0" lvl="0" indent="-1714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ru-RU" sz="1100" b="0" i="0" u="none" strike="noStrike" cap="none" dirty="0">
                <a:latin typeface="Arial"/>
                <a:ea typeface="Arial"/>
                <a:cs typeface="Arial"/>
                <a:sym typeface="Arial"/>
              </a:rPr>
              <a:t>специальные приемы учебно-познавательной деятельности</a:t>
            </a:r>
            <a:endParaRPr dirty="0"/>
          </a:p>
          <a:p>
            <a:pPr marL="171450" marR="0" lvl="0" indent="-1714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ru-RU" sz="1100" b="0" i="0" u="none" strike="noStrike" cap="none" dirty="0">
                <a:latin typeface="Arial"/>
                <a:ea typeface="Arial"/>
                <a:cs typeface="Arial"/>
                <a:sym typeface="Arial"/>
              </a:rPr>
              <a:t>индивидуальные особенности и ресурсы развития обучающегося с ОВЗ</a:t>
            </a:r>
            <a:endParaRPr dirty="0"/>
          </a:p>
        </p:txBody>
      </p:sp>
      <p:sp>
        <p:nvSpPr>
          <p:cNvPr id="173" name="Google Shape;173;p3"/>
          <p:cNvSpPr/>
          <p:nvPr/>
        </p:nvSpPr>
        <p:spPr>
          <a:xfrm>
            <a:off x="210640" y="2057172"/>
            <a:ext cx="10658428" cy="343931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2065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400"/>
              <a:buFont typeface="Arial"/>
              <a:buNone/>
            </a:pPr>
            <a:r>
              <a:rPr lang="ru-RU" sz="1400" b="1" i="0" u="none" strike="noStrike" cap="none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b="1" dirty="0">
                <a:solidFill>
                  <a:srgbClr val="416898"/>
                </a:solidFill>
              </a:rPr>
              <a:t>Сведения из ИПРА (при наличии), анализ заключения ЦПМПК г. Москвы</a:t>
            </a:r>
            <a:endParaRPr b="1" dirty="0">
              <a:solidFill>
                <a:srgbClr val="416898"/>
              </a:solidFill>
            </a:endParaRPr>
          </a:p>
        </p:txBody>
      </p:sp>
      <p:sp>
        <p:nvSpPr>
          <p:cNvPr id="175" name="Google Shape;175;p3"/>
          <p:cNvSpPr/>
          <p:nvPr/>
        </p:nvSpPr>
        <p:spPr>
          <a:xfrm>
            <a:off x="258720" y="4542910"/>
            <a:ext cx="10693976" cy="32070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2065" marR="5080">
              <a:buClr>
                <a:srgbClr val="C00000"/>
              </a:buClr>
              <a:buSzPts val="1400"/>
            </a:pPr>
            <a:r>
              <a:rPr lang="ru-RU" b="1" dirty="0">
                <a:solidFill>
                  <a:srgbClr val="416898"/>
                </a:solidFill>
              </a:rPr>
              <a:t>Индивидуализация содержания коррекционно-развивающей области АООП</a:t>
            </a:r>
            <a:endParaRPr b="1" dirty="0">
              <a:solidFill>
                <a:srgbClr val="416898"/>
              </a:solidFill>
            </a:endParaRPr>
          </a:p>
        </p:txBody>
      </p:sp>
      <p:sp>
        <p:nvSpPr>
          <p:cNvPr id="176" name="Google Shape;176;p3"/>
          <p:cNvSpPr/>
          <p:nvPr/>
        </p:nvSpPr>
        <p:spPr>
          <a:xfrm>
            <a:off x="258235" y="4845914"/>
            <a:ext cx="8256086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ru-RU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направления коррекционной работы с обучающимися с ОВЗ</a:t>
            </a:r>
            <a:endParaRPr dirty="0"/>
          </a:p>
          <a:p>
            <a:pPr marL="171450" marR="0" lvl="0" indent="-1714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ru-RU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названия обязательных коррекционно-развивающих курсов</a:t>
            </a:r>
            <a:endParaRPr dirty="0"/>
          </a:p>
        </p:txBody>
      </p:sp>
      <p:sp>
        <p:nvSpPr>
          <p:cNvPr id="177" name="Google Shape;177;p3"/>
          <p:cNvSpPr/>
          <p:nvPr/>
        </p:nvSpPr>
        <p:spPr>
          <a:xfrm>
            <a:off x="258235" y="5865105"/>
            <a:ext cx="10729524" cy="32070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2065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400"/>
              <a:buFont typeface="Arial"/>
              <a:buNone/>
            </a:pPr>
            <a:r>
              <a:rPr lang="ru-RU" b="1" dirty="0">
                <a:solidFill>
                  <a:srgbClr val="416898"/>
                </a:solidFill>
              </a:rPr>
              <a:t>Индивидуальный  учебный план (при необходимости)</a:t>
            </a:r>
            <a:endParaRPr b="1" dirty="0">
              <a:solidFill>
                <a:srgbClr val="416898"/>
              </a:solidFill>
            </a:endParaRPr>
          </a:p>
        </p:txBody>
      </p:sp>
      <p:sp>
        <p:nvSpPr>
          <p:cNvPr id="178" name="Google Shape;178;p3"/>
          <p:cNvSpPr/>
          <p:nvPr/>
        </p:nvSpPr>
        <p:spPr>
          <a:xfrm>
            <a:off x="258235" y="5610736"/>
            <a:ext cx="8256086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ru-RU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график посещения занятий обучающимся с ОВЗ</a:t>
            </a:r>
            <a:endParaRPr dirty="0"/>
          </a:p>
        </p:txBody>
      </p:sp>
      <p:sp>
        <p:nvSpPr>
          <p:cNvPr id="23" name="Google Shape;145;p2">
            <a:extLst>
              <a:ext uri="{FF2B5EF4-FFF2-40B4-BE49-F238E27FC236}">
                <a16:creationId xmlns:a16="http://schemas.microsoft.com/office/drawing/2014/main" id="{56938ADB-15BC-4054-8575-BCAA5496503F}"/>
              </a:ext>
            </a:extLst>
          </p:cNvPr>
          <p:cNvSpPr/>
          <p:nvPr/>
        </p:nvSpPr>
        <p:spPr>
          <a:xfrm>
            <a:off x="7306056" y="1335886"/>
            <a:ext cx="3547201" cy="758693"/>
          </a:xfrm>
          <a:prstGeom prst="rect">
            <a:avLst/>
          </a:prstGeom>
          <a:solidFill>
            <a:srgbClr val="DCE6F2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r">
              <a:lnSpc>
                <a:spcPct val="107000"/>
              </a:lnSpc>
            </a:pPr>
            <a:r>
              <a:rPr lang="ru-RU" sz="9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</a:t>
            </a:r>
            <a:endParaRPr lang="ru-RU" sz="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</a:pPr>
            <a:r>
              <a:rPr lang="ru-RU" sz="8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Положение </a:t>
            </a:r>
            <a:r>
              <a:rPr lang="ru-RU" sz="7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 </a:t>
            </a:r>
            <a:r>
              <a:rPr lang="ru-RU" sz="8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порядке проектирования </a:t>
            </a:r>
            <a:r>
              <a:rPr lang="ru-RU" sz="7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8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реализации индивидуального</a:t>
            </a:r>
            <a:r>
              <a:rPr lang="ru-RU" sz="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8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образовательного маршрута обучающегося </a:t>
            </a:r>
            <a:r>
              <a:rPr lang="ru-RU" sz="7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 </a:t>
            </a:r>
            <a:r>
              <a:rPr lang="ru-RU" sz="8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ограниченными возможностями здоровья </a:t>
            </a:r>
            <a:r>
              <a:rPr lang="ru-RU" sz="7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(в </a:t>
            </a:r>
            <a:r>
              <a:rPr lang="ru-RU" sz="8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том числе </a:t>
            </a:r>
            <a:r>
              <a:rPr lang="ru-RU" sz="7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 </a:t>
            </a:r>
            <a:r>
              <a:rPr lang="ru-RU" sz="8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инвалидностью)</a:t>
            </a:r>
            <a:endParaRPr lang="ru-RU" sz="800" dirty="0"/>
          </a:p>
          <a:p>
            <a:pPr algn="r"/>
            <a:r>
              <a:rPr lang="ru-RU" sz="800" dirty="0"/>
              <a:t>(утв. Приказом ДОНМ № 682 от 12.11.2021 г.)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CDE132-D50B-2FB3-BCFD-46D22938AD07}"/>
              </a:ext>
            </a:extLst>
          </p:cNvPr>
          <p:cNvSpPr txBox="1"/>
          <p:nvPr/>
        </p:nvSpPr>
        <p:spPr>
          <a:xfrm>
            <a:off x="868770" y="569758"/>
            <a:ext cx="10693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СТРУКТУРНЫЕ ЭЛЕМЕНТЫ ИНДИВИДУАЛЬНОГО ОБРАЗОВАТЕЛЬНОГО МАРШРУТА </a:t>
            </a: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98C538DB-9308-687F-60C0-8E7B746297C8}"/>
              </a:ext>
            </a:extLst>
          </p:cNvPr>
          <p:cNvGrpSpPr/>
          <p:nvPr/>
        </p:nvGrpSpPr>
        <p:grpSpPr>
          <a:xfrm>
            <a:off x="1534450" y="122381"/>
            <a:ext cx="2161712" cy="412148"/>
            <a:chOff x="1534450" y="122381"/>
            <a:chExt cx="2161712" cy="412148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56E227B7-52F9-7883-DC38-E63FF1189330}"/>
                </a:ext>
              </a:extLst>
            </p:cNvPr>
            <p:cNvSpPr/>
            <p:nvPr/>
          </p:nvSpPr>
          <p:spPr>
            <a:xfrm>
              <a:off x="1942037" y="136423"/>
              <a:ext cx="175412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1" i="0" u="none" strike="noStrike" kern="1200" cap="none" spc="64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Городской проект «Ресурсная школа»</a:t>
              </a:r>
              <a:endParaRPr kumimoji="0" lang="ru-RU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5" name="object 13">
              <a:extLst>
                <a:ext uri="{FF2B5EF4-FFF2-40B4-BE49-F238E27FC236}">
                  <a16:creationId xmlns:a16="http://schemas.microsoft.com/office/drawing/2014/main" id="{E072C298-30DE-4462-0F31-12AB22B04D5E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4450" y="122381"/>
              <a:ext cx="435867" cy="412148"/>
            </a:xfrm>
            <a:prstGeom prst="rect">
              <a:avLst/>
            </a:prstGeom>
          </p:spPr>
        </p:pic>
      </p:grpSp>
      <p:sp>
        <p:nvSpPr>
          <p:cNvPr id="25" name="object 2">
            <a:extLst>
              <a:ext uri="{FF2B5EF4-FFF2-40B4-BE49-F238E27FC236}">
                <a16:creationId xmlns:a16="http://schemas.microsoft.com/office/drawing/2014/main" id="{BBE33ECD-EC75-47E4-BFD3-EFF576661E4A}"/>
              </a:ext>
            </a:extLst>
          </p:cNvPr>
          <p:cNvSpPr txBox="1"/>
          <p:nvPr/>
        </p:nvSpPr>
        <p:spPr>
          <a:xfrm>
            <a:off x="11884716" y="136423"/>
            <a:ext cx="320253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ea typeface="+mn-ea"/>
                <a:cs typeface="Microsoft Sans Serif"/>
              </a:rPr>
              <a:t>  3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ea typeface="+mn-ea"/>
              <a:cs typeface="Microsoft Sans Serif"/>
            </a:endParaRPr>
          </a:p>
        </p:txBody>
      </p:sp>
      <p:sp>
        <p:nvSpPr>
          <p:cNvPr id="24" name="Google Shape;177;p3">
            <a:extLst>
              <a:ext uri="{FF2B5EF4-FFF2-40B4-BE49-F238E27FC236}">
                <a16:creationId xmlns:a16="http://schemas.microsoft.com/office/drawing/2014/main" id="{7856E063-7275-4336-A448-E4F59ABC7F91}"/>
              </a:ext>
            </a:extLst>
          </p:cNvPr>
          <p:cNvSpPr/>
          <p:nvPr/>
        </p:nvSpPr>
        <p:spPr>
          <a:xfrm>
            <a:off x="258235" y="5265561"/>
            <a:ext cx="10729524" cy="32070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2065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400"/>
              <a:buFont typeface="Arial"/>
              <a:buNone/>
            </a:pPr>
            <a:r>
              <a:rPr lang="ru-RU" b="1" dirty="0">
                <a:solidFill>
                  <a:srgbClr val="416898"/>
                </a:solidFill>
              </a:rPr>
              <a:t>Индивидуальное расписание</a:t>
            </a:r>
            <a:endParaRPr b="1" dirty="0">
              <a:solidFill>
                <a:srgbClr val="416898"/>
              </a:solidFill>
            </a:endParaRPr>
          </a:p>
        </p:txBody>
      </p:sp>
      <p:sp>
        <p:nvSpPr>
          <p:cNvPr id="174" name="Google Shape;174;p3"/>
          <p:cNvSpPr/>
          <p:nvPr/>
        </p:nvSpPr>
        <p:spPr>
          <a:xfrm>
            <a:off x="258235" y="5846147"/>
            <a:ext cx="10729525" cy="358646"/>
          </a:xfrm>
          <a:prstGeom prst="rect">
            <a:avLst/>
          </a:prstGeom>
          <a:noFill/>
          <a:ln w="254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161;p3">
            <a:extLst>
              <a:ext uri="{FF2B5EF4-FFF2-40B4-BE49-F238E27FC236}">
                <a16:creationId xmlns:a16="http://schemas.microsoft.com/office/drawing/2014/main" id="{FEE3204E-B34A-497E-A2EF-C4447276839E}"/>
              </a:ext>
            </a:extLst>
          </p:cNvPr>
          <p:cNvSpPr/>
          <p:nvPr/>
        </p:nvSpPr>
        <p:spPr>
          <a:xfrm>
            <a:off x="258235" y="6275273"/>
            <a:ext cx="8378023" cy="32896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83515" marR="5080" lvl="0" indent="-1714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ru-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индивидуальное распределение часов урочной и внеурочной деятельности</a:t>
            </a:r>
            <a:endParaRPr dirty="0"/>
          </a:p>
        </p:txBody>
      </p:sp>
      <p:pic>
        <p:nvPicPr>
          <p:cNvPr id="1026" name="Picture 2" descr="http://qrcoder.ru/code/?https%3A%2F%2Fdrive.google.com%2Ffile%2Fd%2F17q3oJ4fSmc3rccoHiCz__x9ix3ad-MuR%2Fview%3Fusp%3Dsharing&amp;4&amp;0">
            <a:extLst>
              <a:ext uri="{FF2B5EF4-FFF2-40B4-BE49-F238E27FC236}">
                <a16:creationId xmlns:a16="http://schemas.microsoft.com/office/drawing/2014/main" id="{7738B3D6-55FA-4062-9431-7ADCB990C6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8889" y="1189544"/>
            <a:ext cx="1118816" cy="111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4922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E81A53-DAC3-B975-C37E-1DC32F36DB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object 3">
            <a:extLst>
              <a:ext uri="{FF2B5EF4-FFF2-40B4-BE49-F238E27FC236}">
                <a16:creationId xmlns:a16="http://schemas.microsoft.com/office/drawing/2014/main" id="{D2577AEE-934A-DD11-3A7A-4EB4C66F199E}"/>
              </a:ext>
            </a:extLst>
          </p:cNvPr>
          <p:cNvSpPr/>
          <p:nvPr/>
        </p:nvSpPr>
        <p:spPr>
          <a:xfrm>
            <a:off x="-5325" y="6685992"/>
            <a:ext cx="12193986" cy="169542"/>
          </a:xfrm>
          <a:custGeom>
            <a:avLst/>
            <a:gdLst/>
            <a:ahLst/>
            <a:cxnLst/>
            <a:rect l="l" t="t" r="r" b="b"/>
            <a:pathLst>
              <a:path w="8181340" h="6858000">
                <a:moveTo>
                  <a:pt x="0" y="6858000"/>
                </a:moveTo>
                <a:lnTo>
                  <a:pt x="8180832" y="6858000"/>
                </a:lnTo>
                <a:lnTo>
                  <a:pt x="818083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528BD4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1" name="object 11">
            <a:extLst>
              <a:ext uri="{FF2B5EF4-FFF2-40B4-BE49-F238E27FC236}">
                <a16:creationId xmlns:a16="http://schemas.microsoft.com/office/drawing/2014/main" id="{2638BE9D-9968-ABE6-D163-1C460D4D3898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7157" y="62671"/>
            <a:ext cx="1443227" cy="527303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D105A50F-83B1-4896-9D91-72777F81EC39}"/>
              </a:ext>
            </a:extLst>
          </p:cNvPr>
          <p:cNvSpPr txBox="1"/>
          <p:nvPr/>
        </p:nvSpPr>
        <p:spPr>
          <a:xfrm>
            <a:off x="390894" y="722307"/>
            <a:ext cx="113649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cap="all" spc="80" dirty="0">
                <a:solidFill>
                  <a:srgbClr val="4F81B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Обучение по индивидуальному учебному плану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49ED6389-2F3E-A8F0-9DEE-47927BD2C198}"/>
              </a:ext>
            </a:extLst>
          </p:cNvPr>
          <p:cNvGrpSpPr/>
          <p:nvPr/>
        </p:nvGrpSpPr>
        <p:grpSpPr>
          <a:xfrm>
            <a:off x="1534450" y="122381"/>
            <a:ext cx="2161712" cy="412148"/>
            <a:chOff x="1534450" y="122381"/>
            <a:chExt cx="2161712" cy="412148"/>
          </a:xfrm>
        </p:grpSpPr>
        <p:sp>
          <p:nvSpPr>
            <p:cNvPr id="2" name="Прямоугольник 1">
              <a:extLst>
                <a:ext uri="{FF2B5EF4-FFF2-40B4-BE49-F238E27FC236}">
                  <a16:creationId xmlns:a16="http://schemas.microsoft.com/office/drawing/2014/main" id="{A941E508-EF12-1D9A-B6D8-794D607ECAE0}"/>
                </a:ext>
              </a:extLst>
            </p:cNvPr>
            <p:cNvSpPr/>
            <p:nvPr/>
          </p:nvSpPr>
          <p:spPr>
            <a:xfrm>
              <a:off x="1942037" y="136423"/>
              <a:ext cx="175412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1" i="0" u="none" strike="noStrike" kern="1200" cap="none" spc="64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Городской проект «Ресурсная школа»</a:t>
              </a:r>
              <a:endParaRPr kumimoji="0" lang="ru-RU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3" name="object 13">
              <a:extLst>
                <a:ext uri="{FF2B5EF4-FFF2-40B4-BE49-F238E27FC236}">
                  <a16:creationId xmlns:a16="http://schemas.microsoft.com/office/drawing/2014/main" id="{8FD0E86F-6413-76C9-B155-3440BDB8628B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4450" y="122381"/>
              <a:ext cx="435867" cy="412148"/>
            </a:xfrm>
            <a:prstGeom prst="rect">
              <a:avLst/>
            </a:prstGeom>
          </p:spPr>
        </p:pic>
      </p:grpSp>
      <p:grpSp>
        <p:nvGrpSpPr>
          <p:cNvPr id="79" name="Группа 78">
            <a:extLst>
              <a:ext uri="{FF2B5EF4-FFF2-40B4-BE49-F238E27FC236}">
                <a16:creationId xmlns:a16="http://schemas.microsoft.com/office/drawing/2014/main" id="{D4396138-7B41-4E90-9939-849543F5619C}"/>
              </a:ext>
            </a:extLst>
          </p:cNvPr>
          <p:cNvGrpSpPr/>
          <p:nvPr/>
        </p:nvGrpSpPr>
        <p:grpSpPr>
          <a:xfrm>
            <a:off x="323625" y="1967980"/>
            <a:ext cx="10822911" cy="3819113"/>
            <a:chOff x="4041957" y="2012497"/>
            <a:chExt cx="10591783" cy="3819113"/>
          </a:xfrm>
        </p:grpSpPr>
        <p:sp>
          <p:nvSpPr>
            <p:cNvPr id="40" name="Прямоугольник 39">
              <a:extLst>
                <a:ext uri="{FF2B5EF4-FFF2-40B4-BE49-F238E27FC236}">
                  <a16:creationId xmlns:a16="http://schemas.microsoft.com/office/drawing/2014/main" id="{3CA630D3-94E6-4571-B6CD-7E3C6E620A85}"/>
                </a:ext>
              </a:extLst>
            </p:cNvPr>
            <p:cNvSpPr/>
            <p:nvPr/>
          </p:nvSpPr>
          <p:spPr>
            <a:xfrm>
              <a:off x="4041957" y="2012497"/>
              <a:ext cx="10591783" cy="523220"/>
            </a:xfrm>
            <a:prstGeom prst="rect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pPr algn="just">
                <a:defRPr/>
              </a:pPr>
              <a:r>
                <a:rPr lang="ru-RU" sz="1400" b="1" kern="0" dirty="0">
                  <a:solidFill>
                    <a:srgbClr val="C00000"/>
                  </a:solidFill>
                  <a:latin typeface="Arial"/>
                  <a:cs typeface="Arial"/>
                </a:rPr>
                <a:t>Индивидуальный учебный план </a:t>
              </a:r>
              <a:r>
                <a:rPr lang="ru-RU" sz="1400" kern="0" dirty="0">
                  <a:solidFill>
                    <a:srgbClr val="323F4F"/>
                  </a:solidFill>
                  <a:latin typeface="Arial"/>
                  <a:cs typeface="Arial"/>
                </a:rPr>
                <a:t>– учебный план, обеспечивающий освоение  образовательной программы на основе индивидуализации ее содержания с учетом  особенностей и образовательных потребностей конкретного обучающегося</a:t>
              </a:r>
            </a:p>
          </p:txBody>
        </p:sp>
        <p:sp>
          <p:nvSpPr>
            <p:cNvPr id="44" name="Прямоугольник 43">
              <a:extLst>
                <a:ext uri="{FF2B5EF4-FFF2-40B4-BE49-F238E27FC236}">
                  <a16:creationId xmlns:a16="http://schemas.microsoft.com/office/drawing/2014/main" id="{030191BF-C616-4271-9ECB-747A01825240}"/>
                </a:ext>
              </a:extLst>
            </p:cNvPr>
            <p:cNvSpPr/>
            <p:nvPr/>
          </p:nvSpPr>
          <p:spPr>
            <a:xfrm>
              <a:off x="4050906" y="3290315"/>
              <a:ext cx="10567281" cy="25412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5" name="Google Shape;182;p2">
              <a:extLst>
                <a:ext uri="{FF2B5EF4-FFF2-40B4-BE49-F238E27FC236}">
                  <a16:creationId xmlns:a16="http://schemas.microsoft.com/office/drawing/2014/main" id="{DE5A153B-A0AF-4BD3-AFE6-7FB1481C5FBD}"/>
                </a:ext>
              </a:extLst>
            </p:cNvPr>
            <p:cNvSpPr/>
            <p:nvPr/>
          </p:nvSpPr>
          <p:spPr>
            <a:xfrm>
              <a:off x="4050905" y="2895152"/>
              <a:ext cx="10555989" cy="7386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algn="l" fontAlgn="base"/>
              <a:r>
                <a:rPr lang="ru-RU" sz="1400" kern="0" dirty="0">
                  <a:solidFill>
                    <a:srgbClr val="323F4F"/>
                  </a:solidFill>
                  <a:latin typeface="Arial"/>
                  <a:cs typeface="Arial"/>
                </a:rPr>
                <a:t>Обучающимся предоставляются </a:t>
              </a:r>
              <a:r>
                <a:rPr lang="ru-RU" sz="1400" b="1" kern="0" dirty="0">
                  <a:solidFill>
                    <a:srgbClr val="C00000"/>
                  </a:solidFill>
                  <a:latin typeface="Arial"/>
                  <a:cs typeface="Arial"/>
                </a:rPr>
                <a:t>академические права </a:t>
              </a:r>
              <a:r>
                <a:rPr lang="ru-RU" sz="1400" kern="0" dirty="0">
                  <a:solidFill>
                    <a:srgbClr val="323F4F"/>
                  </a:solidFill>
                  <a:latin typeface="Arial"/>
                  <a:cs typeface="Arial"/>
                </a:rPr>
                <a:t>на </a:t>
              </a:r>
              <a:r>
                <a:rPr lang="ru-RU" sz="1400" b="1" kern="0" dirty="0">
                  <a:solidFill>
                    <a:srgbClr val="C00000"/>
                  </a:solidFill>
                  <a:latin typeface="Arial"/>
                  <a:cs typeface="Arial"/>
                </a:rPr>
                <a:t>обучение по индивидуальному учебному плану</a:t>
              </a:r>
              <a:r>
                <a:rPr lang="ru-RU" sz="1400" kern="0" dirty="0">
                  <a:solidFill>
                    <a:srgbClr val="323F4F"/>
                  </a:solidFill>
                  <a:latin typeface="Arial"/>
                  <a:cs typeface="Arial"/>
                </a:rPr>
                <a:t>, в том числе ускоренное обучение, в пределах осваиваемой образовательной программы в порядке, установленном локальными нормативными актами</a:t>
              </a:r>
            </a:p>
          </p:txBody>
        </p:sp>
        <p:sp>
          <p:nvSpPr>
            <p:cNvPr id="68" name="Google Shape;183;p2">
              <a:extLst>
                <a:ext uri="{FF2B5EF4-FFF2-40B4-BE49-F238E27FC236}">
                  <a16:creationId xmlns:a16="http://schemas.microsoft.com/office/drawing/2014/main" id="{FD7C0A56-D8B1-4727-B08E-DB7073C8F6BD}"/>
                </a:ext>
              </a:extLst>
            </p:cNvPr>
            <p:cNvSpPr/>
            <p:nvPr/>
          </p:nvSpPr>
          <p:spPr>
            <a:xfrm>
              <a:off x="4084571" y="4054554"/>
              <a:ext cx="6613470" cy="27695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285750" lvl="0" indent="-285750" algn="just">
                <a:buClr>
                  <a:srgbClr val="4A5564"/>
                </a:buClr>
                <a:buSzPts val="1400"/>
                <a:buFont typeface="Arial"/>
                <a:buChar char="•"/>
                <a:defRPr/>
              </a:pPr>
              <a:endParaRPr lang="ru-RU" sz="1200" kern="0" dirty="0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" name="Google Shape;190;p2">
            <a:extLst>
              <a:ext uri="{FF2B5EF4-FFF2-40B4-BE49-F238E27FC236}">
                <a16:creationId xmlns:a16="http://schemas.microsoft.com/office/drawing/2014/main" id="{9986F895-10ED-46B1-8165-243600B34A1D}"/>
              </a:ext>
            </a:extLst>
          </p:cNvPr>
          <p:cNvSpPr/>
          <p:nvPr/>
        </p:nvSpPr>
        <p:spPr>
          <a:xfrm>
            <a:off x="236366" y="1591268"/>
            <a:ext cx="1565002" cy="276959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srgbClr val="416898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статья 2, пункт 23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416898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47" name="Google Shape;190;p2">
            <a:extLst>
              <a:ext uri="{FF2B5EF4-FFF2-40B4-BE49-F238E27FC236}">
                <a16:creationId xmlns:a16="http://schemas.microsoft.com/office/drawing/2014/main" id="{E4E17B58-892A-43BF-94E2-8ED3EA2DECCF}"/>
              </a:ext>
            </a:extLst>
          </p:cNvPr>
          <p:cNvSpPr/>
          <p:nvPr/>
        </p:nvSpPr>
        <p:spPr>
          <a:xfrm>
            <a:off x="236366" y="2555818"/>
            <a:ext cx="1555858" cy="276959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ru-RU" sz="1200" b="1" kern="0" dirty="0">
                <a:solidFill>
                  <a:srgbClr val="416898"/>
                </a:solidFill>
                <a:latin typeface="Arial"/>
                <a:cs typeface="Arial"/>
                <a:sym typeface="Arial"/>
              </a:rPr>
              <a:t>статья 34, часть 1</a:t>
            </a:r>
            <a:endParaRPr sz="1200" b="1" kern="0" dirty="0">
              <a:solidFill>
                <a:srgbClr val="416898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" name="Google Shape;145;p2">
            <a:extLst>
              <a:ext uri="{FF2B5EF4-FFF2-40B4-BE49-F238E27FC236}">
                <a16:creationId xmlns:a16="http://schemas.microsoft.com/office/drawing/2014/main" id="{09DA1DD8-1B94-1E71-387C-D8F95D55F298}"/>
              </a:ext>
            </a:extLst>
          </p:cNvPr>
          <p:cNvSpPr/>
          <p:nvPr/>
        </p:nvSpPr>
        <p:spPr>
          <a:xfrm>
            <a:off x="7489740" y="5791865"/>
            <a:ext cx="3665940" cy="400069"/>
          </a:xfrm>
          <a:prstGeom prst="rect">
            <a:avLst/>
          </a:prstGeom>
          <a:solidFill>
            <a:srgbClr val="DCE6F2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 fontAlgn="base"/>
            <a:r>
              <a:rPr lang="ru-RU" sz="1000" kern="0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29.12.2012 </a:t>
            </a:r>
            <a:br>
              <a:rPr lang="ru-RU" sz="1000" kern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kern="0" dirty="0">
                <a:latin typeface="Arial" panose="020B0604020202020204" pitchFamily="34" charset="0"/>
                <a:cs typeface="Arial" panose="020B0604020202020204" pitchFamily="34" charset="0"/>
              </a:rPr>
              <a:t>№ 273-ФЗ «Об образовании в  Российской Федерации»</a:t>
            </a:r>
          </a:p>
        </p:txBody>
      </p:sp>
      <p:sp>
        <p:nvSpPr>
          <p:cNvPr id="19" name="object 2">
            <a:extLst>
              <a:ext uri="{FF2B5EF4-FFF2-40B4-BE49-F238E27FC236}">
                <a16:creationId xmlns:a16="http://schemas.microsoft.com/office/drawing/2014/main" id="{F5F25E85-BD5D-4CA5-9205-D63C5A057DC6}"/>
              </a:ext>
            </a:extLst>
          </p:cNvPr>
          <p:cNvSpPr txBox="1"/>
          <p:nvPr/>
        </p:nvSpPr>
        <p:spPr>
          <a:xfrm>
            <a:off x="11967663" y="154642"/>
            <a:ext cx="1250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ea typeface="+mn-ea"/>
                <a:cs typeface="Microsoft Sans Serif"/>
              </a:rPr>
              <a:t>4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ea typeface="+mn-ea"/>
              <a:cs typeface="Microsoft Sans Serif"/>
            </a:endParaRPr>
          </a:p>
        </p:txBody>
      </p:sp>
      <p:sp>
        <p:nvSpPr>
          <p:cNvPr id="8" name="Google Shape;190;p2">
            <a:extLst>
              <a:ext uri="{FF2B5EF4-FFF2-40B4-BE49-F238E27FC236}">
                <a16:creationId xmlns:a16="http://schemas.microsoft.com/office/drawing/2014/main" id="{635DAE05-258A-C638-5EF0-723F3B1F005B}"/>
              </a:ext>
            </a:extLst>
          </p:cNvPr>
          <p:cNvSpPr/>
          <p:nvPr/>
        </p:nvSpPr>
        <p:spPr>
          <a:xfrm>
            <a:off x="260750" y="3759778"/>
            <a:ext cx="1549762" cy="276959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ru-RU" sz="1200" b="1" kern="0" dirty="0">
                <a:solidFill>
                  <a:srgbClr val="416898"/>
                </a:solidFill>
                <a:latin typeface="Arial"/>
                <a:cs typeface="Arial"/>
                <a:sym typeface="Arial"/>
              </a:rPr>
              <a:t>статья 58, часть 9</a:t>
            </a:r>
            <a:endParaRPr sz="1200" b="1" kern="0" dirty="0">
              <a:solidFill>
                <a:srgbClr val="416898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" name="Google Shape;182;p2">
            <a:extLst>
              <a:ext uri="{FF2B5EF4-FFF2-40B4-BE49-F238E27FC236}">
                <a16:creationId xmlns:a16="http://schemas.microsoft.com/office/drawing/2014/main" id="{0D0EAD0C-9485-B35D-5210-B09A51536308}"/>
              </a:ext>
            </a:extLst>
          </p:cNvPr>
          <p:cNvSpPr/>
          <p:nvPr/>
        </p:nvSpPr>
        <p:spPr>
          <a:xfrm>
            <a:off x="311433" y="4118603"/>
            <a:ext cx="10825960" cy="116951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fontAlgn="base"/>
            <a:r>
              <a:rPr lang="ru-RU" sz="1400" kern="0" dirty="0">
                <a:solidFill>
                  <a:srgbClr val="323F4F"/>
                </a:solidFill>
                <a:latin typeface="Arial"/>
                <a:cs typeface="Arial"/>
              </a:rPr>
              <a:t>Обучающиеся в образовательной организации по образовательным программам начального общего, основного общего и среднего общего образования, </a:t>
            </a:r>
            <a:r>
              <a:rPr lang="ru-RU" sz="1400" b="1" kern="0" dirty="0">
                <a:solidFill>
                  <a:srgbClr val="C00000"/>
                </a:solidFill>
                <a:latin typeface="Arial"/>
                <a:cs typeface="Arial"/>
              </a:rPr>
              <a:t>не ликвидировавшие в установленные сроки академической задолженности </a:t>
            </a:r>
            <a:r>
              <a:rPr lang="ru-RU" sz="1400" kern="0" dirty="0">
                <a:solidFill>
                  <a:srgbClr val="323F4F"/>
                </a:solidFill>
                <a:latin typeface="Arial"/>
                <a:cs typeface="Arial"/>
              </a:rPr>
              <a:t>с момента ее образования, по усмотрению их родителей (законных представителей) оставляются на повторное обучение, </a:t>
            </a:r>
            <a:r>
              <a:rPr lang="ru-RU" sz="1400" b="1" kern="0" dirty="0">
                <a:solidFill>
                  <a:srgbClr val="C00000"/>
                </a:solidFill>
                <a:latin typeface="Arial"/>
                <a:cs typeface="Arial"/>
              </a:rPr>
              <a:t>переводятся</a:t>
            </a:r>
            <a:r>
              <a:rPr lang="ru-RU" sz="1400" kern="0" dirty="0">
                <a:solidFill>
                  <a:srgbClr val="323F4F"/>
                </a:solidFill>
                <a:latin typeface="Arial"/>
                <a:cs typeface="Arial"/>
              </a:rPr>
              <a:t> на обучение по адаптированным образовательным программам в соответствии с рекомендациями психолого-медико-педагогической комиссии либо </a:t>
            </a:r>
            <a:r>
              <a:rPr lang="ru-RU" sz="1400" b="1" kern="0" dirty="0">
                <a:solidFill>
                  <a:srgbClr val="C00000"/>
                </a:solidFill>
                <a:latin typeface="Arial"/>
                <a:cs typeface="Arial"/>
              </a:rPr>
              <a:t>на обучение по индивидуальному учебному плану</a:t>
            </a:r>
            <a:endParaRPr lang="ru-RU" sz="1400" kern="0" dirty="0">
              <a:solidFill>
                <a:srgbClr val="323F4F"/>
              </a:solidFill>
              <a:latin typeface="Arial"/>
              <a:cs typeface="Arial"/>
            </a:endParaRPr>
          </a:p>
        </p:txBody>
      </p:sp>
      <p:pic>
        <p:nvPicPr>
          <p:cNvPr id="2050" name="Picture 2" descr="http://qrcoder.ru/code/?https%3A%2F%2Fwww.consultant.ru%2Fdocument%2Fcons_doc_LAW_140174%2F%3Fysclid%3Dm3ede8xgcm423150563&amp;4&amp;0">
            <a:extLst>
              <a:ext uri="{FF2B5EF4-FFF2-40B4-BE49-F238E27FC236}">
                <a16:creationId xmlns:a16="http://schemas.microsoft.com/office/drawing/2014/main" id="{749F1C2F-0DEE-4652-AE41-43293E1B8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2596" y="5344547"/>
            <a:ext cx="1197144" cy="1197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9422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6" name="Picture 14" descr="http://qrcoder.ru/code/?https%3A%2F%2Fwww.mos.ru%2Fdonm%2Fdocuments%2Fnormativnye-pravovye-akty%2Fview%2F170325220%2F%3Fysclid%3Dm3ee3etrd0901485400&amp;4&amp;0">
            <a:extLst>
              <a:ext uri="{FF2B5EF4-FFF2-40B4-BE49-F238E27FC236}">
                <a16:creationId xmlns:a16="http://schemas.microsoft.com/office/drawing/2014/main" id="{58AE64F1-119F-4BDE-BA5E-116A24C8FB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0545" y="4499512"/>
            <a:ext cx="1250917" cy="1250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bject 3">
            <a:extLst>
              <a:ext uri="{FF2B5EF4-FFF2-40B4-BE49-F238E27FC236}">
                <a16:creationId xmlns:a16="http://schemas.microsoft.com/office/drawing/2014/main" id="{2F2B7E8D-BE9F-45DA-8F97-91769C43EC46}"/>
              </a:ext>
            </a:extLst>
          </p:cNvPr>
          <p:cNvSpPr/>
          <p:nvPr/>
        </p:nvSpPr>
        <p:spPr>
          <a:xfrm>
            <a:off x="-1986" y="6724704"/>
            <a:ext cx="12193986" cy="169542"/>
          </a:xfrm>
          <a:custGeom>
            <a:avLst/>
            <a:gdLst/>
            <a:ahLst/>
            <a:cxnLst/>
            <a:rect l="l" t="t" r="r" b="b"/>
            <a:pathLst>
              <a:path w="8181340" h="6858000">
                <a:moveTo>
                  <a:pt x="0" y="6858000"/>
                </a:moveTo>
                <a:lnTo>
                  <a:pt x="8180832" y="6858000"/>
                </a:lnTo>
                <a:lnTo>
                  <a:pt x="818083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528BD4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2" name="object 11">
            <a:extLst>
              <a:ext uri="{FF2B5EF4-FFF2-40B4-BE49-F238E27FC236}">
                <a16:creationId xmlns:a16="http://schemas.microsoft.com/office/drawing/2014/main" id="{3C4A80D8-7389-49EF-8AC8-820C4E81FA3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7157" y="62671"/>
            <a:ext cx="1443227" cy="527303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566C7DC-91FD-4EA5-92AB-E7396929E3E0}"/>
              </a:ext>
            </a:extLst>
          </p:cNvPr>
          <p:cNvSpPr/>
          <p:nvPr/>
        </p:nvSpPr>
        <p:spPr>
          <a:xfrm>
            <a:off x="3217197" y="5692400"/>
            <a:ext cx="30603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Приказ Департамента образования </a:t>
            </a:r>
            <a:br>
              <a:rPr kumimoji="0" lang="ru-RU" sz="8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ru-RU" sz="8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и науки города Москвы от 12.11.2021  № 682 «Об утверждении стандарта деятельности государственных образовательных организаций, подведомственных ДОНМ, по созданию специальных условий для получения образования обучающихся с ОВЗ»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0343B198-FE28-59DE-84BA-D567330C734F}"/>
              </a:ext>
            </a:extLst>
          </p:cNvPr>
          <p:cNvSpPr/>
          <p:nvPr/>
        </p:nvSpPr>
        <p:spPr>
          <a:xfrm>
            <a:off x="90203" y="500461"/>
            <a:ext cx="118665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cap="all" spc="80" dirty="0">
                <a:solidFill>
                  <a:srgbClr val="4F81B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Нормативно-правовое обеспечение</a:t>
            </a:r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id="{FA4C02CC-CEBC-44BE-B06B-B7DD8037ECF5}"/>
              </a:ext>
            </a:extLst>
          </p:cNvPr>
          <p:cNvSpPr txBox="1"/>
          <p:nvPr/>
        </p:nvSpPr>
        <p:spPr>
          <a:xfrm>
            <a:off x="11940231" y="136423"/>
            <a:ext cx="1250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5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cs typeface="Microsoft Sans Serif"/>
            </a:endParaRPr>
          </a:p>
        </p:txBody>
      </p:sp>
      <p:grpSp>
        <p:nvGrpSpPr>
          <p:cNvPr id="26" name="Группа 25">
            <a:extLst>
              <a:ext uri="{FF2B5EF4-FFF2-40B4-BE49-F238E27FC236}">
                <a16:creationId xmlns:a16="http://schemas.microsoft.com/office/drawing/2014/main" id="{8F7D6B92-D467-47CA-A4F2-483044A7DB19}"/>
              </a:ext>
            </a:extLst>
          </p:cNvPr>
          <p:cNvGrpSpPr/>
          <p:nvPr/>
        </p:nvGrpSpPr>
        <p:grpSpPr>
          <a:xfrm>
            <a:off x="1534450" y="122381"/>
            <a:ext cx="2161712" cy="412148"/>
            <a:chOff x="1534450" y="122381"/>
            <a:chExt cx="2161712" cy="412148"/>
          </a:xfrm>
        </p:grpSpPr>
        <p:sp>
          <p:nvSpPr>
            <p:cNvPr id="27" name="Прямоугольник 26">
              <a:extLst>
                <a:ext uri="{FF2B5EF4-FFF2-40B4-BE49-F238E27FC236}">
                  <a16:creationId xmlns:a16="http://schemas.microsoft.com/office/drawing/2014/main" id="{8CF13C02-9B8C-4152-ADC9-872D5CB5C713}"/>
                </a:ext>
              </a:extLst>
            </p:cNvPr>
            <p:cNvSpPr/>
            <p:nvPr/>
          </p:nvSpPr>
          <p:spPr>
            <a:xfrm>
              <a:off x="1942037" y="136423"/>
              <a:ext cx="175412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1" i="0" u="none" strike="noStrike" kern="1200" cap="none" spc="64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Городской проект «Ресурсная школа»</a:t>
              </a:r>
              <a:endParaRPr kumimoji="0" lang="ru-RU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28" name="object 13">
              <a:extLst>
                <a:ext uri="{FF2B5EF4-FFF2-40B4-BE49-F238E27FC236}">
                  <a16:creationId xmlns:a16="http://schemas.microsoft.com/office/drawing/2014/main" id="{42ED8616-7764-4374-9187-FD6259388BFE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34450" y="122381"/>
              <a:ext cx="435867" cy="412148"/>
            </a:xfrm>
            <a:prstGeom prst="rect">
              <a:avLst/>
            </a:prstGeom>
          </p:spPr>
        </p:pic>
      </p:grpSp>
      <p:sp>
        <p:nvSpPr>
          <p:cNvPr id="29" name="Google Shape;145;p2">
            <a:extLst>
              <a:ext uri="{FF2B5EF4-FFF2-40B4-BE49-F238E27FC236}">
                <a16:creationId xmlns:a16="http://schemas.microsoft.com/office/drawing/2014/main" id="{AECDA25B-2425-4F90-8B21-06E3313F9522}"/>
              </a:ext>
            </a:extLst>
          </p:cNvPr>
          <p:cNvSpPr/>
          <p:nvPr/>
        </p:nvSpPr>
        <p:spPr>
          <a:xfrm>
            <a:off x="3114159" y="940315"/>
            <a:ext cx="5961696" cy="307736"/>
          </a:xfrm>
          <a:prstGeom prst="rect">
            <a:avLst/>
          </a:prstGeom>
          <a:solidFill>
            <a:srgbClr val="DCE6F2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2060"/>
              </a:buClr>
              <a:buSzPts val="2400"/>
            </a:pPr>
            <a:r>
              <a:rPr lang="ru-RU" sz="1400" b="1" kern="0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Федеральный уровень</a:t>
            </a:r>
          </a:p>
        </p:txBody>
      </p:sp>
      <p:sp>
        <p:nvSpPr>
          <p:cNvPr id="32" name="Google Shape;145;p2">
            <a:extLst>
              <a:ext uri="{FF2B5EF4-FFF2-40B4-BE49-F238E27FC236}">
                <a16:creationId xmlns:a16="http://schemas.microsoft.com/office/drawing/2014/main" id="{3054DD96-6996-48AD-BC80-96F2C806C8C7}"/>
              </a:ext>
            </a:extLst>
          </p:cNvPr>
          <p:cNvSpPr/>
          <p:nvPr/>
        </p:nvSpPr>
        <p:spPr>
          <a:xfrm>
            <a:off x="3217197" y="4141248"/>
            <a:ext cx="5961696" cy="307736"/>
          </a:xfrm>
          <a:prstGeom prst="rect">
            <a:avLst/>
          </a:prstGeom>
          <a:solidFill>
            <a:srgbClr val="DCE6F2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2060"/>
              </a:buClr>
              <a:buSzPts val="2400"/>
            </a:pPr>
            <a:r>
              <a:rPr lang="ru-RU" sz="1400" b="1" kern="0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Региональный уровень</a:t>
            </a: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342837F9-7B6D-47A0-922D-CF29929E4CC1}"/>
              </a:ext>
            </a:extLst>
          </p:cNvPr>
          <p:cNvSpPr/>
          <p:nvPr/>
        </p:nvSpPr>
        <p:spPr>
          <a:xfrm>
            <a:off x="6277576" y="5684148"/>
            <a:ext cx="348424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ru-RU" sz="8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Приказ Департамента образования </a:t>
            </a:r>
            <a:br>
              <a:rPr kumimoji="0" lang="ru-RU" sz="8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ru-RU" sz="8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и науки города Москвы от 18.04.2014 № 281 «Об утверждении </a:t>
            </a:r>
            <a:r>
              <a:rPr lang="ru-RU" sz="800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Порядка регламентации и оформления отношений государственной и муниципальной образовательной организации и родителей (законных представителей) обучающихся, нуждающихся в длительном лечении, а также детей-инвалидов, осваивающих основные общеобразовательные программы на дому»</a:t>
            </a:r>
            <a:endParaRPr kumimoji="0" lang="ru-RU" sz="8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02E484-60D3-51FE-B81C-91F06005E59B}"/>
              </a:ext>
            </a:extLst>
          </p:cNvPr>
          <p:cNvSpPr txBox="1"/>
          <p:nvPr/>
        </p:nvSpPr>
        <p:spPr>
          <a:xfrm>
            <a:off x="9075855" y="2890391"/>
            <a:ext cx="216739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Приказ </a:t>
            </a:r>
            <a:r>
              <a:rPr lang="ru-RU" sz="800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Министерства просвещения РФ </a:t>
            </a:r>
            <a:br>
              <a:rPr lang="ru-RU" sz="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ru-RU" sz="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от 22.03.2021 г. № 115</a:t>
            </a:r>
          </a:p>
          <a:p>
            <a:pPr algn="ctr" fontAlgn="base"/>
            <a:r>
              <a:rPr lang="ru-RU" sz="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«Об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начального общего, основного общего и среднего общего образования»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DFBA1C13-4573-47A5-BB78-1ED29BEBE81F}"/>
              </a:ext>
            </a:extLst>
          </p:cNvPr>
          <p:cNvSpPr/>
          <p:nvPr/>
        </p:nvSpPr>
        <p:spPr>
          <a:xfrm>
            <a:off x="1049807" y="2908141"/>
            <a:ext cx="216739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Приказ Министерства просвещения РФ</a:t>
            </a:r>
            <a:br>
              <a:rPr lang="ru-RU" sz="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ru-RU" sz="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от 24.11.2022 г. № 1023 </a:t>
            </a:r>
          </a:p>
          <a:p>
            <a:pPr lvl="0" algn="ctr">
              <a:defRPr/>
            </a:pPr>
            <a:r>
              <a:rPr lang="ru-RU" sz="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«Об утверждении федеральной адаптированной образовательной программы начального общего образования для обучающихся с ограниченными возможностями здоровья»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8C25666B-545E-4802-9859-FA08E9489D36}"/>
              </a:ext>
            </a:extLst>
          </p:cNvPr>
          <p:cNvSpPr/>
          <p:nvPr/>
        </p:nvSpPr>
        <p:spPr>
          <a:xfrm>
            <a:off x="3928610" y="2922416"/>
            <a:ext cx="216739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Приказ Министерства просвещения РФ</a:t>
            </a:r>
            <a:br>
              <a:rPr lang="ru-RU" sz="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ru-RU" sz="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от 24.11.2022 г. № 1025 </a:t>
            </a:r>
          </a:p>
          <a:p>
            <a:pPr algn="ctr">
              <a:defRPr/>
            </a:pPr>
            <a:r>
              <a:rPr lang="ru-RU" sz="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«Об утверждении федеральной адаптированной образовательной программы основного общего образования для обучающихся с ограниченными возможностями здоровья»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2D8A6EB5-6076-4915-AFCE-9A2138FE8A0C}"/>
              </a:ext>
            </a:extLst>
          </p:cNvPr>
          <p:cNvSpPr/>
          <p:nvPr/>
        </p:nvSpPr>
        <p:spPr>
          <a:xfrm>
            <a:off x="6661139" y="2890391"/>
            <a:ext cx="222272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Приказ Министерства просвещения РФ от 24.11.2022 г. № 1026</a:t>
            </a:r>
          </a:p>
          <a:p>
            <a:pPr lvl="0" algn="ctr">
              <a:defRPr/>
            </a:pPr>
            <a:r>
              <a:rPr lang="ru-RU" sz="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«Об утверждении федеральной адаптированной основной общеобразовательной программы обучающихся с умственной отсталостью (интеллектуальными нарушениями)»</a:t>
            </a:r>
          </a:p>
        </p:txBody>
      </p:sp>
      <p:pic>
        <p:nvPicPr>
          <p:cNvPr id="3074" name="Picture 2" descr="http://qrcoder.ru/code/?https%3A%2F%2Fdocs.cntd.ru%2Fdocument%2F1300260898%3Fysclid%3Dm3edh9rxys462240404&amp;4&amp;0">
            <a:extLst>
              <a:ext uri="{FF2B5EF4-FFF2-40B4-BE49-F238E27FC236}">
                <a16:creationId xmlns:a16="http://schemas.microsoft.com/office/drawing/2014/main" id="{023B2249-BFD7-463D-A75D-993E9D8F0D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4450" y="1580306"/>
            <a:ext cx="1261395" cy="1261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qrcoder.ru/code/?https%3A%2F%2Fdocs.cntd.ru%2Fdocument%2F1300260897%3Fysclid%3Dm3edl55ej4415896676&amp;4&amp;0">
            <a:extLst>
              <a:ext uri="{FF2B5EF4-FFF2-40B4-BE49-F238E27FC236}">
                <a16:creationId xmlns:a16="http://schemas.microsoft.com/office/drawing/2014/main" id="{DE0B1F90-0C42-4C94-9C34-E70A4063F7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408" y="1578227"/>
            <a:ext cx="1240439" cy="1240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qrcoder.ru/code/?https%3A%2F%2Fdocs.cntd.ru%2Fdocument%2F603340708%3Fysclid%3Dm3edxjn7lv222266640&amp;4&amp;0">
            <a:extLst>
              <a:ext uri="{FF2B5EF4-FFF2-40B4-BE49-F238E27FC236}">
                <a16:creationId xmlns:a16="http://schemas.microsoft.com/office/drawing/2014/main" id="{C63C781F-749B-4DA0-9964-F31347C265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8654" y="1578227"/>
            <a:ext cx="1240440" cy="124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ttp://qrcoder.ru/code/?https%3A%2F%2Fwww.mos.ru%2Fdonm%2Fdocuments%2Fnormativnve-pravovYe-akty%2Fview%2F260805220%2F%3Fysclid%3Dm3ee1skxrt845366906&amp;4&amp;0">
            <a:extLst>
              <a:ext uri="{FF2B5EF4-FFF2-40B4-BE49-F238E27FC236}">
                <a16:creationId xmlns:a16="http://schemas.microsoft.com/office/drawing/2014/main" id="{4E900F76-A96E-4BDD-9E54-21B40FACD6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5761" y="4491976"/>
            <a:ext cx="1250918" cy="1250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qrcoder.ru/code/?https%3A%2F%2Fsudact.ru%2Flaw%2Fprikaz-minprosveshcheniia-rossii-ot-24112022-n-1026%2F%3Fysclid%3Dm3ef06u11p98668966&amp;4&amp;0">
            <a:extLst>
              <a:ext uri="{FF2B5EF4-FFF2-40B4-BE49-F238E27FC236}">
                <a16:creationId xmlns:a16="http://schemas.microsoft.com/office/drawing/2014/main" id="{E474D34D-4E81-454C-BFF7-FFAFC7F595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2279" y="1578225"/>
            <a:ext cx="1240441" cy="1240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6062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4"/>
          <p:cNvSpPr/>
          <p:nvPr/>
        </p:nvSpPr>
        <p:spPr>
          <a:xfrm>
            <a:off x="-5325" y="6688458"/>
            <a:ext cx="12193986" cy="169542"/>
          </a:xfrm>
          <a:custGeom>
            <a:avLst/>
            <a:gdLst/>
            <a:ahLst/>
            <a:cxnLst/>
            <a:rect l="l" t="t" r="r" b="b"/>
            <a:pathLst>
              <a:path w="8181340" h="6858000" extrusionOk="0">
                <a:moveTo>
                  <a:pt x="0" y="6858000"/>
                </a:moveTo>
                <a:lnTo>
                  <a:pt x="8180832" y="6858000"/>
                </a:lnTo>
                <a:lnTo>
                  <a:pt x="818083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528BD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5" name="Google Shape;185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7157" y="62671"/>
            <a:ext cx="1443227" cy="52730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7E68B6A6-3A42-C2BD-23BB-C4FD1C670DE5}"/>
              </a:ext>
            </a:extLst>
          </p:cNvPr>
          <p:cNvGrpSpPr/>
          <p:nvPr/>
        </p:nvGrpSpPr>
        <p:grpSpPr>
          <a:xfrm>
            <a:off x="1534450" y="122381"/>
            <a:ext cx="2161712" cy="412148"/>
            <a:chOff x="1534450" y="122381"/>
            <a:chExt cx="2161712" cy="412148"/>
          </a:xfrm>
        </p:grpSpPr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585B9B60-730D-920B-9E8E-6FAAEF1D062D}"/>
                </a:ext>
              </a:extLst>
            </p:cNvPr>
            <p:cNvSpPr/>
            <p:nvPr/>
          </p:nvSpPr>
          <p:spPr>
            <a:xfrm>
              <a:off x="1942037" y="136423"/>
              <a:ext cx="175412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1" i="0" u="none" strike="noStrike" kern="1200" cap="none" spc="64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Городской проект «Ресурсная школа»</a:t>
              </a:r>
              <a:endParaRPr kumimoji="0" lang="ru-RU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7" name="object 13">
              <a:extLst>
                <a:ext uri="{FF2B5EF4-FFF2-40B4-BE49-F238E27FC236}">
                  <a16:creationId xmlns:a16="http://schemas.microsoft.com/office/drawing/2014/main" id="{012EB5AD-6AF8-F3BB-8239-347496554B00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4450" y="122381"/>
              <a:ext cx="435867" cy="412148"/>
            </a:xfrm>
            <a:prstGeom prst="rect">
              <a:avLst/>
            </a:prstGeom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AFD02EB9-4263-5A22-4AF8-2887695E4F15}"/>
              </a:ext>
            </a:extLst>
          </p:cNvPr>
          <p:cNvSpPr txBox="1"/>
          <p:nvPr/>
        </p:nvSpPr>
        <p:spPr>
          <a:xfrm>
            <a:off x="767760" y="2176239"/>
            <a:ext cx="11082528" cy="559577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357188" marR="5080">
              <a:lnSpc>
                <a:spcPts val="1939"/>
              </a:lnSpc>
              <a:spcBef>
                <a:spcPts val="345"/>
              </a:spcBef>
            </a:pPr>
            <a:r>
              <a:rPr lang="ru-RU" sz="1400" b="0" i="0" u="none" strike="noStrike" cap="none" dirty="0">
                <a:solidFill>
                  <a:srgbClr val="323F4F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Обучающийся, </a:t>
            </a:r>
            <a:r>
              <a:rPr lang="ru-RU" sz="1400" dirty="0">
                <a:solidFill>
                  <a:srgbClr val="323F4F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имеющий </a:t>
            </a:r>
            <a:r>
              <a:rPr lang="ru-RU" sz="1400" dirty="0">
                <a:solidFill>
                  <a:srgbClr val="323F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способности и (или) соответствующий уровень развития, позволяющие освоить образовательную программу в более короткий срок </a:t>
            </a:r>
            <a:r>
              <a:rPr lang="ru-RU" sz="1400" b="1" dirty="0">
                <a:solidFill>
                  <a:srgbClr val="4168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(ускоренное обучение)</a:t>
            </a:r>
          </a:p>
        </p:txBody>
      </p:sp>
      <p:sp>
        <p:nvSpPr>
          <p:cNvPr id="22" name="Google Shape;190;p4">
            <a:extLst>
              <a:ext uri="{FF2B5EF4-FFF2-40B4-BE49-F238E27FC236}">
                <a16:creationId xmlns:a16="http://schemas.microsoft.com/office/drawing/2014/main" id="{08F82421-76B4-42EE-BE1A-38E73745C791}"/>
              </a:ext>
            </a:extLst>
          </p:cNvPr>
          <p:cNvSpPr/>
          <p:nvPr/>
        </p:nvSpPr>
        <p:spPr>
          <a:xfrm>
            <a:off x="786384" y="1376671"/>
            <a:ext cx="11073384" cy="3744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lnSpc>
                <a:spcPts val="2055"/>
              </a:lnSpc>
              <a:spcBef>
                <a:spcPts val="100"/>
              </a:spcBef>
            </a:pPr>
            <a:r>
              <a:rPr lang="ru-RU" sz="1700" dirty="0">
                <a:solidFill>
                  <a:srgbClr val="323F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 на обучение по индивидуальному учебному плану предоставляется </a:t>
            </a:r>
            <a:r>
              <a:rPr lang="ru-RU" sz="1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любому обучающемуся</a:t>
            </a:r>
            <a:endParaRPr lang="ru-RU" sz="17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">
            <a:extLst>
              <a:ext uri="{FF2B5EF4-FFF2-40B4-BE49-F238E27FC236}">
                <a16:creationId xmlns:a16="http://schemas.microsoft.com/office/drawing/2014/main" id="{E07DDA1B-42BE-4895-8A01-320265543422}"/>
              </a:ext>
            </a:extLst>
          </p:cNvPr>
          <p:cNvSpPr txBox="1"/>
          <p:nvPr/>
        </p:nvSpPr>
        <p:spPr>
          <a:xfrm>
            <a:off x="11963110" y="136423"/>
            <a:ext cx="163466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kern="0" dirty="0">
                <a:solidFill>
                  <a:sysClr val="windowText" lastClr="000000"/>
                </a:solidFill>
                <a:latin typeface="Microsoft Sans Serif"/>
                <a:cs typeface="Microsoft Sans Serif"/>
              </a:rPr>
              <a:t>6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ea typeface="+mn-ea"/>
              <a:cs typeface="Microsoft Sans Serif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A820BDA-10C2-440B-86AF-F40D7C7C8296}"/>
              </a:ext>
            </a:extLst>
          </p:cNvPr>
          <p:cNvSpPr txBox="1"/>
          <p:nvPr/>
        </p:nvSpPr>
        <p:spPr>
          <a:xfrm>
            <a:off x="586568" y="641202"/>
            <a:ext cx="112914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0" i="0" u="none" strike="noStrike" kern="1200" cap="all" spc="8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Особенности обучения по индивидуальному учебному плану</a:t>
            </a:r>
            <a:endParaRPr kumimoji="0" lang="ru-RU" sz="2200" b="0" i="0" u="none" strike="noStrike" kern="1200" spc="80" normalizeH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6" name="Группа 25">
            <a:extLst>
              <a:ext uri="{FF2B5EF4-FFF2-40B4-BE49-F238E27FC236}">
                <a16:creationId xmlns:a16="http://schemas.microsoft.com/office/drawing/2014/main" id="{511E2FE5-9347-4DA7-804B-931AA8C42BD4}"/>
              </a:ext>
            </a:extLst>
          </p:cNvPr>
          <p:cNvGrpSpPr/>
          <p:nvPr/>
        </p:nvGrpSpPr>
        <p:grpSpPr>
          <a:xfrm>
            <a:off x="677232" y="2372773"/>
            <a:ext cx="11119776" cy="820845"/>
            <a:chOff x="749136" y="1618201"/>
            <a:chExt cx="11119776" cy="820845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51702BF-FC54-4DB0-8244-26D517FD8449}"/>
                </a:ext>
              </a:extLst>
            </p:cNvPr>
            <p:cNvSpPr txBox="1"/>
            <p:nvPr/>
          </p:nvSpPr>
          <p:spPr>
            <a:xfrm>
              <a:off x="749136" y="2117996"/>
              <a:ext cx="11119776" cy="321050"/>
            </a:xfrm>
            <a:prstGeom prst="rect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pPr marL="12700" marR="5080" indent="385445">
                <a:lnSpc>
                  <a:spcPts val="1939"/>
                </a:lnSpc>
                <a:spcBef>
                  <a:spcPts val="345"/>
                </a:spcBef>
              </a:pPr>
              <a:r>
                <a:rPr lang="ru-RU" sz="1400" dirty="0">
                  <a:solidFill>
                    <a:srgbClr val="323F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Обучающийся, который занимается по предпрофильной или углублённой программе</a:t>
              </a:r>
            </a:p>
          </p:txBody>
        </p:sp>
        <p:sp>
          <p:nvSpPr>
            <p:cNvPr id="28" name="Овал 27">
              <a:extLst>
                <a:ext uri="{FF2B5EF4-FFF2-40B4-BE49-F238E27FC236}">
                  <a16:creationId xmlns:a16="http://schemas.microsoft.com/office/drawing/2014/main" id="{E17A7EBE-FA8A-4A11-BC5E-26A170F53CFE}"/>
                </a:ext>
              </a:extLst>
            </p:cNvPr>
            <p:cNvSpPr/>
            <p:nvPr/>
          </p:nvSpPr>
          <p:spPr>
            <a:xfrm>
              <a:off x="901366" y="1618201"/>
              <a:ext cx="201168" cy="173849"/>
            </a:xfrm>
            <a:prstGeom prst="ellipse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9" name="Группа 28">
            <a:extLst>
              <a:ext uri="{FF2B5EF4-FFF2-40B4-BE49-F238E27FC236}">
                <a16:creationId xmlns:a16="http://schemas.microsoft.com/office/drawing/2014/main" id="{B9809A46-47DA-4941-BF69-611634FDCB72}"/>
              </a:ext>
            </a:extLst>
          </p:cNvPr>
          <p:cNvGrpSpPr/>
          <p:nvPr/>
        </p:nvGrpSpPr>
        <p:grpSpPr>
          <a:xfrm>
            <a:off x="721704" y="3339130"/>
            <a:ext cx="11119776" cy="559577"/>
            <a:chOff x="703515" y="2188009"/>
            <a:chExt cx="10945368" cy="559577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D1AB5D0-7F2A-43B1-B2F2-CEF3A9D62A3C}"/>
                </a:ext>
              </a:extLst>
            </p:cNvPr>
            <p:cNvSpPr txBox="1"/>
            <p:nvPr/>
          </p:nvSpPr>
          <p:spPr>
            <a:xfrm>
              <a:off x="703515" y="2188009"/>
              <a:ext cx="10945368" cy="559577"/>
            </a:xfrm>
            <a:prstGeom prst="rect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pPr marL="357188" marR="5080">
                <a:lnSpc>
                  <a:spcPts val="1939"/>
                </a:lnSpc>
                <a:spcBef>
                  <a:spcPts val="345"/>
                </a:spcBef>
              </a:pPr>
              <a:r>
                <a:rPr lang="ru-RU" sz="1400" b="0" i="0" u="none" strike="noStrike" cap="none" dirty="0">
                  <a:solidFill>
                    <a:srgbClr val="323F4F"/>
                  </a:solidFill>
                  <a:latin typeface="Arial" panose="020B0604020202020204" pitchFamily="34" charset="0"/>
                  <a:ea typeface="Arial"/>
                  <a:cs typeface="Arial" panose="020B0604020202020204" pitchFamily="34" charset="0"/>
                  <a:sym typeface="Arial"/>
                </a:rPr>
                <a:t>Обучающийся</a:t>
              </a:r>
              <a:r>
                <a:rPr lang="ru-RU" sz="1400" dirty="0">
                  <a:solidFill>
                    <a:srgbClr val="323F4F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, </a:t>
              </a:r>
              <a:r>
                <a:rPr lang="ru-RU" sz="1400" dirty="0">
                  <a:solidFill>
                    <a:srgbClr val="323F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испытывающий </a:t>
              </a:r>
              <a:r>
                <a:rPr lang="ru-RU" sz="1400" b="1" dirty="0">
                  <a:solidFill>
                    <a:srgbClr val="41689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трудности в освоении основных  общеобразовательных программ, развитии и социальной адаптации, </a:t>
              </a:r>
              <a:r>
                <a:rPr lang="ru-RU" sz="1400" dirty="0">
                  <a:solidFill>
                    <a:srgbClr val="323F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 том числе не ликвидировавшие академическую задолженность</a:t>
              </a:r>
            </a:p>
          </p:txBody>
        </p:sp>
        <p:sp>
          <p:nvSpPr>
            <p:cNvPr id="31" name="Овал 30">
              <a:extLst>
                <a:ext uri="{FF2B5EF4-FFF2-40B4-BE49-F238E27FC236}">
                  <a16:creationId xmlns:a16="http://schemas.microsoft.com/office/drawing/2014/main" id="{B44D5382-C2BD-4C36-AA4D-AB6DC5505145}"/>
                </a:ext>
              </a:extLst>
            </p:cNvPr>
            <p:cNvSpPr/>
            <p:nvPr/>
          </p:nvSpPr>
          <p:spPr>
            <a:xfrm>
              <a:off x="809583" y="2383536"/>
              <a:ext cx="201168" cy="173849"/>
            </a:xfrm>
            <a:prstGeom prst="ellipse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2" name="Группа 31">
            <a:extLst>
              <a:ext uri="{FF2B5EF4-FFF2-40B4-BE49-F238E27FC236}">
                <a16:creationId xmlns:a16="http://schemas.microsoft.com/office/drawing/2014/main" id="{8C2A1917-B14C-49A7-B41A-CBDEC2B36F3A}"/>
              </a:ext>
            </a:extLst>
          </p:cNvPr>
          <p:cNvGrpSpPr/>
          <p:nvPr/>
        </p:nvGrpSpPr>
        <p:grpSpPr>
          <a:xfrm>
            <a:off x="739992" y="3959012"/>
            <a:ext cx="11138064" cy="315279"/>
            <a:chOff x="739676" y="2327235"/>
            <a:chExt cx="10945368" cy="315279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A1CBF0E-0E38-4CA9-9DF2-2369FF07D293}"/>
                </a:ext>
              </a:extLst>
            </p:cNvPr>
            <p:cNvSpPr txBox="1"/>
            <p:nvPr/>
          </p:nvSpPr>
          <p:spPr>
            <a:xfrm>
              <a:off x="739676" y="2327235"/>
              <a:ext cx="10945368" cy="315279"/>
            </a:xfrm>
            <a:prstGeom prst="rect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pPr marL="12700" marR="5080" indent="385445">
                <a:lnSpc>
                  <a:spcPts val="1939"/>
                </a:lnSpc>
                <a:spcBef>
                  <a:spcPts val="345"/>
                </a:spcBef>
              </a:pPr>
              <a:r>
                <a:rPr lang="ru-RU" sz="1400" b="0" i="0" u="none" strike="noStrike" cap="none" dirty="0">
                  <a:solidFill>
                    <a:srgbClr val="323F4F"/>
                  </a:solidFill>
                  <a:latin typeface="Arial" panose="020B0604020202020204" pitchFamily="34" charset="0"/>
                  <a:ea typeface="Arial"/>
                  <a:cs typeface="Arial" panose="020B0604020202020204" pitchFamily="34" charset="0"/>
                  <a:sym typeface="Arial"/>
                </a:rPr>
                <a:t>Обучающийся с </a:t>
              </a:r>
              <a:r>
                <a:rPr lang="ru-RU" sz="1400" b="1" dirty="0">
                  <a:solidFill>
                    <a:srgbClr val="41689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ограниченными возможностями здоровья, </a:t>
              </a:r>
              <a:r>
                <a:rPr lang="ru-RU" sz="1400" dirty="0">
                  <a:solidFill>
                    <a:srgbClr val="323F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 том числе с инвалидностью</a:t>
              </a:r>
            </a:p>
          </p:txBody>
        </p:sp>
        <p:sp>
          <p:nvSpPr>
            <p:cNvPr id="34" name="Овал 33">
              <a:extLst>
                <a:ext uri="{FF2B5EF4-FFF2-40B4-BE49-F238E27FC236}">
                  <a16:creationId xmlns:a16="http://schemas.microsoft.com/office/drawing/2014/main" id="{B722FE38-F2A7-429A-A1B3-84141949FD90}"/>
                </a:ext>
              </a:extLst>
            </p:cNvPr>
            <p:cNvSpPr/>
            <p:nvPr/>
          </p:nvSpPr>
          <p:spPr>
            <a:xfrm>
              <a:off x="814024" y="2386406"/>
              <a:ext cx="201168" cy="173849"/>
            </a:xfrm>
            <a:prstGeom prst="ellipse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5" name="Группа 34">
            <a:extLst>
              <a:ext uri="{FF2B5EF4-FFF2-40B4-BE49-F238E27FC236}">
                <a16:creationId xmlns:a16="http://schemas.microsoft.com/office/drawing/2014/main" id="{7CC165B3-E233-4251-A58A-C92B74C4FCFB}"/>
              </a:ext>
            </a:extLst>
          </p:cNvPr>
          <p:cNvGrpSpPr/>
          <p:nvPr/>
        </p:nvGrpSpPr>
        <p:grpSpPr>
          <a:xfrm>
            <a:off x="721704" y="4366791"/>
            <a:ext cx="11147208" cy="564706"/>
            <a:chOff x="712726" y="2206624"/>
            <a:chExt cx="10945368" cy="564706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6B5CE09-7BEE-4508-913B-5F94A45EBF28}"/>
                </a:ext>
              </a:extLst>
            </p:cNvPr>
            <p:cNvSpPr txBox="1"/>
            <p:nvPr/>
          </p:nvSpPr>
          <p:spPr>
            <a:xfrm>
              <a:off x="712726" y="2206624"/>
              <a:ext cx="10945368" cy="564706"/>
            </a:xfrm>
            <a:prstGeom prst="rect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pPr marL="357188" marR="5080">
                <a:lnSpc>
                  <a:spcPts val="1939"/>
                </a:lnSpc>
                <a:spcBef>
                  <a:spcPts val="345"/>
                </a:spcBef>
              </a:pPr>
              <a:r>
                <a:rPr lang="ru-RU" sz="1400" b="0" i="0" u="none" strike="noStrike" cap="none" dirty="0">
                  <a:solidFill>
                    <a:srgbClr val="323F4F"/>
                  </a:solidFill>
                  <a:latin typeface="Arial" panose="020B0604020202020204" pitchFamily="34" charset="0"/>
                  <a:ea typeface="Arial"/>
                  <a:cs typeface="Arial" panose="020B0604020202020204" pitchFamily="34" charset="0"/>
                  <a:sym typeface="Arial"/>
                </a:rPr>
                <a:t>Обучающийся</a:t>
              </a:r>
              <a:r>
                <a:rPr lang="ru-RU" sz="1400" dirty="0">
                  <a:solidFill>
                    <a:srgbClr val="323F4F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, </a:t>
              </a:r>
              <a:r>
                <a:rPr lang="ru-RU" sz="1400" dirty="0">
                  <a:solidFill>
                    <a:srgbClr val="323F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нуждающийся в длительном лечении, в том числе </a:t>
              </a:r>
              <a:r>
                <a:rPr lang="ru-RU" sz="1400" b="1" dirty="0">
                  <a:solidFill>
                    <a:srgbClr val="41689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обучающиеся на дому </a:t>
              </a:r>
              <a:r>
                <a:rPr lang="ru-RU" sz="1400" dirty="0">
                  <a:solidFill>
                    <a:srgbClr val="323F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(на основании медицинского заключения)</a:t>
              </a:r>
            </a:p>
          </p:txBody>
        </p:sp>
        <p:sp>
          <p:nvSpPr>
            <p:cNvPr id="37" name="Овал 36">
              <a:extLst>
                <a:ext uri="{FF2B5EF4-FFF2-40B4-BE49-F238E27FC236}">
                  <a16:creationId xmlns:a16="http://schemas.microsoft.com/office/drawing/2014/main" id="{4C5E0448-A320-4A78-80A0-3AFD9FF89E37}"/>
                </a:ext>
              </a:extLst>
            </p:cNvPr>
            <p:cNvSpPr/>
            <p:nvPr/>
          </p:nvSpPr>
          <p:spPr>
            <a:xfrm>
              <a:off x="786995" y="2271877"/>
              <a:ext cx="201168" cy="173849"/>
            </a:xfrm>
            <a:prstGeom prst="ellipse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" name="Овал 9">
            <a:extLst>
              <a:ext uri="{FF2B5EF4-FFF2-40B4-BE49-F238E27FC236}">
                <a16:creationId xmlns:a16="http://schemas.microsoft.com/office/drawing/2014/main" id="{D63B5584-1AB7-06B4-DEC5-C5A2E3EC245C}"/>
              </a:ext>
            </a:extLst>
          </p:cNvPr>
          <p:cNvSpPr/>
          <p:nvPr/>
        </p:nvSpPr>
        <p:spPr>
          <a:xfrm>
            <a:off x="824078" y="2937620"/>
            <a:ext cx="201168" cy="173849"/>
          </a:xfrm>
          <a:prstGeom prst="ellipse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: скругленные углы 37">
            <a:extLst>
              <a:ext uri="{FF2B5EF4-FFF2-40B4-BE49-F238E27FC236}">
                <a16:creationId xmlns:a16="http://schemas.microsoft.com/office/drawing/2014/main" id="{0DA47A18-8FB6-437C-849B-3A78300D83D1}"/>
              </a:ext>
            </a:extLst>
          </p:cNvPr>
          <p:cNvSpPr/>
          <p:nvPr/>
        </p:nvSpPr>
        <p:spPr>
          <a:xfrm>
            <a:off x="677232" y="3253923"/>
            <a:ext cx="11200822" cy="167757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3" name="Группа 42">
            <a:extLst>
              <a:ext uri="{FF2B5EF4-FFF2-40B4-BE49-F238E27FC236}">
                <a16:creationId xmlns:a16="http://schemas.microsoft.com/office/drawing/2014/main" id="{54253A73-56C4-446A-84A6-6AEF5696AB3B}"/>
              </a:ext>
            </a:extLst>
          </p:cNvPr>
          <p:cNvGrpSpPr/>
          <p:nvPr/>
        </p:nvGrpSpPr>
        <p:grpSpPr>
          <a:xfrm>
            <a:off x="2490215" y="5514098"/>
            <a:ext cx="7211569" cy="920230"/>
            <a:chOff x="367539" y="-186768"/>
            <a:chExt cx="2637001" cy="1072505"/>
          </a:xfrm>
        </p:grpSpPr>
        <p:sp>
          <p:nvSpPr>
            <p:cNvPr id="44" name="Прямоугольник: скругленные углы 43">
              <a:extLst>
                <a:ext uri="{FF2B5EF4-FFF2-40B4-BE49-F238E27FC236}">
                  <a16:creationId xmlns:a16="http://schemas.microsoft.com/office/drawing/2014/main" id="{D4E28F69-875E-41DB-9BC3-BF7325E2FF3C}"/>
                </a:ext>
              </a:extLst>
            </p:cNvPr>
            <p:cNvSpPr/>
            <p:nvPr/>
          </p:nvSpPr>
          <p:spPr>
            <a:xfrm>
              <a:off x="367539" y="-186768"/>
              <a:ext cx="2637001" cy="1072505"/>
            </a:xfrm>
            <a:prstGeom prst="roundRect">
              <a:avLst/>
            </a:prstGeom>
            <a:solidFill>
              <a:srgbClr val="DCE6F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45" name="Прямоугольник: скругленные углы 4">
              <a:extLst>
                <a:ext uri="{FF2B5EF4-FFF2-40B4-BE49-F238E27FC236}">
                  <a16:creationId xmlns:a16="http://schemas.microsoft.com/office/drawing/2014/main" id="{EF89BA8D-8C20-422A-B69A-C3AA3A3DCE94}"/>
                </a:ext>
              </a:extLst>
            </p:cNvPr>
            <p:cNvSpPr txBox="1"/>
            <p:nvPr/>
          </p:nvSpPr>
          <p:spPr>
            <a:xfrm>
              <a:off x="393818" y="-59990"/>
              <a:ext cx="2581274" cy="8889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910" tIns="20955" rIns="41910" bIns="20955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Рекомендации психолого-педагогического консилиума </a:t>
              </a:r>
            </a:p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dirty="0">
                  <a:solidFill>
                    <a:srgbClr val="323F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 организации психолого-педагогического сопровождения обучающихся </a:t>
              </a:r>
            </a:p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dirty="0">
                  <a:solidFill>
                    <a:srgbClr val="323F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 основе углубленного психолого-педагогического обследования</a:t>
              </a:r>
            </a:p>
          </p:txBody>
        </p:sp>
      </p:grpSp>
      <p:sp>
        <p:nvSpPr>
          <p:cNvPr id="58" name="Стрелка: штриховая вправо 47">
            <a:extLst>
              <a:ext uri="{FF2B5EF4-FFF2-40B4-BE49-F238E27FC236}">
                <a16:creationId xmlns:a16="http://schemas.microsoft.com/office/drawing/2014/main" id="{FA2671A5-A7B4-4D0D-8CE1-89786D7D1B59}"/>
              </a:ext>
            </a:extLst>
          </p:cNvPr>
          <p:cNvSpPr/>
          <p:nvPr/>
        </p:nvSpPr>
        <p:spPr>
          <a:xfrm rot="5400000">
            <a:off x="5848898" y="1733790"/>
            <a:ext cx="485539" cy="470065"/>
          </a:xfrm>
          <a:prstGeom prst="stripedRightArrow">
            <a:avLst/>
          </a:prstGeom>
          <a:solidFill>
            <a:srgbClr val="4F81B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Соединитель: уступ 15">
            <a:extLst>
              <a:ext uri="{FF2B5EF4-FFF2-40B4-BE49-F238E27FC236}">
                <a16:creationId xmlns:a16="http://schemas.microsoft.com/office/drawing/2014/main" id="{24E9ABD7-0189-4ED6-85F3-229C0DFE273C}"/>
              </a:ext>
            </a:extLst>
          </p:cNvPr>
          <p:cNvCxnSpPr>
            <a:cxnSpLocks/>
            <a:stCxn id="45" idx="1"/>
            <a:endCxn id="38" idx="1"/>
          </p:cNvCxnSpPr>
          <p:nvPr/>
        </p:nvCxnSpPr>
        <p:spPr>
          <a:xfrm rot="10800000">
            <a:off x="677232" y="4092710"/>
            <a:ext cx="1884850" cy="1911548"/>
          </a:xfrm>
          <a:prstGeom prst="bentConnector3">
            <a:avLst>
              <a:gd name="adj1" fmla="val 112128"/>
            </a:avLst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6AC4EACD-AF39-47CC-B27C-6543DBC647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718662"/>
              </p:ext>
            </p:extLst>
          </p:nvPr>
        </p:nvGraphicFramePr>
        <p:xfrm>
          <a:off x="3718021" y="1429287"/>
          <a:ext cx="8108423" cy="5086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2" name="object 11">
            <a:extLst>
              <a:ext uri="{FF2B5EF4-FFF2-40B4-BE49-F238E27FC236}">
                <a16:creationId xmlns:a16="http://schemas.microsoft.com/office/drawing/2014/main" id="{3C4A80D8-7389-49EF-8AC8-820C4E81FA3A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47157" y="62671"/>
            <a:ext cx="1443227" cy="527303"/>
          </a:xfrm>
          <a:prstGeom prst="rect">
            <a:avLst/>
          </a:prstGeom>
        </p:spPr>
      </p:pic>
      <p:sp>
        <p:nvSpPr>
          <p:cNvPr id="89" name="TextBox 88">
            <a:extLst>
              <a:ext uri="{FF2B5EF4-FFF2-40B4-BE49-F238E27FC236}">
                <a16:creationId xmlns:a16="http://schemas.microsoft.com/office/drawing/2014/main" id="{A9AFCD54-65E4-4BF4-B34A-77C9AB47FC6C}"/>
              </a:ext>
            </a:extLst>
          </p:cNvPr>
          <p:cNvSpPr txBox="1"/>
          <p:nvPr/>
        </p:nvSpPr>
        <p:spPr>
          <a:xfrm>
            <a:off x="590712" y="462515"/>
            <a:ext cx="110105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2000" cap="all" spc="80" dirty="0">
                <a:solidFill>
                  <a:srgbClr val="4F81B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Перевода на обучение по </a:t>
            </a:r>
            <a:r>
              <a:rPr lang="ru-RU" sz="2400" cap="all" spc="80" dirty="0" err="1">
                <a:solidFill>
                  <a:srgbClr val="4F81B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иуп</a:t>
            </a:r>
            <a:r>
              <a:rPr lang="ru-RU" sz="2000" cap="all" spc="80" dirty="0">
                <a:solidFill>
                  <a:srgbClr val="4F81B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algn="ctr">
              <a:defRPr/>
            </a:pPr>
            <a:r>
              <a:rPr lang="ru-RU" sz="2000" cap="all" spc="80" dirty="0">
                <a:solidFill>
                  <a:srgbClr val="4F81B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обучающихся с ОВЗ, в том числе с инвалидностью</a:t>
            </a:r>
          </a:p>
        </p:txBody>
      </p:sp>
      <p:sp>
        <p:nvSpPr>
          <p:cNvPr id="15" name="object 2">
            <a:extLst>
              <a:ext uri="{FF2B5EF4-FFF2-40B4-BE49-F238E27FC236}">
                <a16:creationId xmlns:a16="http://schemas.microsoft.com/office/drawing/2014/main" id="{F0544A46-DA7C-49B1-ADAB-96AD194AF9C7}"/>
              </a:ext>
            </a:extLst>
          </p:cNvPr>
          <p:cNvSpPr txBox="1"/>
          <p:nvPr/>
        </p:nvSpPr>
        <p:spPr>
          <a:xfrm>
            <a:off x="11973601" y="136423"/>
            <a:ext cx="218399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7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cs typeface="Microsoft Sans Serif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9A9F2D2-D7F1-9FD1-7AFA-AA3882EE36DF}"/>
              </a:ext>
            </a:extLst>
          </p:cNvPr>
          <p:cNvSpPr/>
          <p:nvPr/>
        </p:nvSpPr>
        <p:spPr>
          <a:xfrm>
            <a:off x="3805374" y="1433362"/>
            <a:ext cx="702619" cy="24937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lang="ru-RU" sz="1400" b="1" spc="-1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Шаг 1</a:t>
            </a:r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4B32F4BE-4467-DE76-7D33-B399CACCC30C}"/>
              </a:ext>
            </a:extLst>
          </p:cNvPr>
          <p:cNvGrpSpPr/>
          <p:nvPr/>
        </p:nvGrpSpPr>
        <p:grpSpPr>
          <a:xfrm>
            <a:off x="1534450" y="122381"/>
            <a:ext cx="2161712" cy="412148"/>
            <a:chOff x="1534450" y="122381"/>
            <a:chExt cx="2161712" cy="412148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450DE4EC-3698-F8CD-A5E6-251F8E8224F8}"/>
                </a:ext>
              </a:extLst>
            </p:cNvPr>
            <p:cNvSpPr/>
            <p:nvPr/>
          </p:nvSpPr>
          <p:spPr>
            <a:xfrm>
              <a:off x="1942037" y="136423"/>
              <a:ext cx="175412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1" i="0" u="none" strike="noStrike" kern="1200" cap="none" spc="64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Городской проект «Ресурсная школа»</a:t>
              </a:r>
              <a:endParaRPr kumimoji="0" lang="ru-RU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1" name="object 13">
              <a:extLst>
                <a:ext uri="{FF2B5EF4-FFF2-40B4-BE49-F238E27FC236}">
                  <a16:creationId xmlns:a16="http://schemas.microsoft.com/office/drawing/2014/main" id="{6AE93815-BF45-4A55-1789-6023321C697B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534450" y="122381"/>
              <a:ext cx="435867" cy="412148"/>
            </a:xfrm>
            <a:prstGeom prst="rect">
              <a:avLst/>
            </a:prstGeom>
          </p:spPr>
        </p:pic>
      </p:grp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F52FD86-638E-446E-81D8-A3142FB048E7}"/>
              </a:ext>
            </a:extLst>
          </p:cNvPr>
          <p:cNvSpPr/>
          <p:nvPr/>
        </p:nvSpPr>
        <p:spPr>
          <a:xfrm>
            <a:off x="6912864" y="5304027"/>
            <a:ext cx="4787022" cy="76944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 </a:t>
            </a:r>
            <a:r>
              <a:rPr lang="ru-RU" sz="1000" b="1" dirty="0">
                <a:solidFill>
                  <a:srgbClr val="C00000"/>
                </a:solidFill>
                <a:latin typeface="Calibri"/>
              </a:rPr>
              <a:t>ППк </a:t>
            </a:r>
            <a:r>
              <a:rPr lang="ru-RU" sz="10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определяет сроки мониторинга освоения АООП по ИУП обучающихся с ОВЗ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 </a:t>
            </a:r>
            <a:r>
              <a:rPr lang="ru-RU" sz="1000" b="1" dirty="0">
                <a:solidFill>
                  <a:srgbClr val="C00000"/>
                </a:solidFill>
                <a:latin typeface="Calibri"/>
              </a:rPr>
              <a:t>ППк</a:t>
            </a:r>
            <a:r>
              <a:rPr lang="ru-RU" sz="10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 осуществляет динамическую оценку индивидуальных достижений обучающихся (предметных, метапредметных и личностных результатов обучения), результатов освоения программы коррекционной работы</a:t>
            </a:r>
            <a:endParaRPr lang="ru-RU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</a:endParaRPr>
          </a:p>
          <a:p>
            <a:pPr marL="173038" lvl="0" indent="-173038">
              <a:buFont typeface="Arial" panose="020B0604020202020204" pitchFamily="34" charset="0"/>
              <a:buChar char="•"/>
            </a:pPr>
            <a:endParaRPr lang="ru-RU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17B9D43-6421-470A-96CA-16508C32965A}"/>
              </a:ext>
            </a:extLst>
          </p:cNvPr>
          <p:cNvSpPr/>
          <p:nvPr/>
        </p:nvSpPr>
        <p:spPr>
          <a:xfrm>
            <a:off x="3805374" y="2290543"/>
            <a:ext cx="702619" cy="24937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lang="ru-RU" sz="1400" b="1" spc="-1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Шаг 2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16F2DC5B-3336-4E2A-87EC-828D8A543116}"/>
              </a:ext>
            </a:extLst>
          </p:cNvPr>
          <p:cNvSpPr/>
          <p:nvPr/>
        </p:nvSpPr>
        <p:spPr>
          <a:xfrm>
            <a:off x="3805374" y="3034252"/>
            <a:ext cx="702619" cy="24937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lang="ru-RU" sz="1400" b="1" spc="-1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Шаг 3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81792581-C30F-49B8-92DC-5AD8675EB84A}"/>
              </a:ext>
            </a:extLst>
          </p:cNvPr>
          <p:cNvSpPr/>
          <p:nvPr/>
        </p:nvSpPr>
        <p:spPr>
          <a:xfrm>
            <a:off x="3805374" y="3847875"/>
            <a:ext cx="702619" cy="24937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lang="ru-RU" sz="1400" b="1" spc="-1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Шаг 4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C2883CC6-A834-47C7-986D-1EE1732004D0}"/>
              </a:ext>
            </a:extLst>
          </p:cNvPr>
          <p:cNvSpPr/>
          <p:nvPr/>
        </p:nvSpPr>
        <p:spPr>
          <a:xfrm>
            <a:off x="3805374" y="4579149"/>
            <a:ext cx="702619" cy="24937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lang="ru-RU" sz="1400" b="1" spc="-1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Шаг 5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25CF916F-F9C8-40E5-B9E1-706EC825BF65}"/>
              </a:ext>
            </a:extLst>
          </p:cNvPr>
          <p:cNvSpPr/>
          <p:nvPr/>
        </p:nvSpPr>
        <p:spPr>
          <a:xfrm>
            <a:off x="3805374" y="5313417"/>
            <a:ext cx="702619" cy="24937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lang="ru-RU" sz="1400" b="1" spc="-1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Шаг 6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A2C909F-AD48-4243-89FD-202FC2323EAF}"/>
              </a:ext>
            </a:extLst>
          </p:cNvPr>
          <p:cNvSpPr txBox="1"/>
          <p:nvPr/>
        </p:nvSpPr>
        <p:spPr>
          <a:xfrm>
            <a:off x="482503" y="3869581"/>
            <a:ext cx="3108960" cy="21421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buClr>
                <a:srgbClr val="323F4F"/>
              </a:buClr>
              <a:buSzPts val="2800"/>
            </a:pPr>
            <a:r>
              <a:rPr lang="ru-RU" sz="1400" b="1" cap="all" spc="80" dirty="0">
                <a:solidFill>
                  <a:srgbClr val="4F81B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ИУП</a:t>
            </a:r>
            <a:r>
              <a:rPr lang="ru-RU" sz="1400" cap="all" spc="80" dirty="0">
                <a:solidFill>
                  <a:srgbClr val="4F81B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организационный механизм</a:t>
            </a:r>
            <a:endParaRPr lang="ru-RU" cap="all" spc="80" dirty="0">
              <a:solidFill>
                <a:srgbClr val="4F81BD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buClr>
                <a:srgbClr val="323F4F"/>
              </a:buClr>
              <a:buSzPts val="2800"/>
            </a:pPr>
            <a:r>
              <a:rPr lang="ru-RU" sz="1600" spc="80" dirty="0">
                <a:solidFill>
                  <a:srgbClr val="4F81B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реализации адаптированных основных общеобразовательных программ и индивидуальных образовательных маршрутов</a:t>
            </a: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24AC53DB-4E2A-4426-9DC6-558841232664}"/>
              </a:ext>
            </a:extLst>
          </p:cNvPr>
          <p:cNvSpPr/>
          <p:nvPr/>
        </p:nvSpPr>
        <p:spPr>
          <a:xfrm>
            <a:off x="492114" y="3751863"/>
            <a:ext cx="3026664" cy="232257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61C5ED01-87B1-411D-A9E4-D526A84BE25C}"/>
              </a:ext>
            </a:extLst>
          </p:cNvPr>
          <p:cNvCxnSpPr>
            <a:cxnSpLocks/>
          </p:cNvCxnSpPr>
          <p:nvPr/>
        </p:nvCxnSpPr>
        <p:spPr>
          <a:xfrm flipV="1">
            <a:off x="1999408" y="3034252"/>
            <a:ext cx="0" cy="718363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Группа 43">
            <a:extLst>
              <a:ext uri="{FF2B5EF4-FFF2-40B4-BE49-F238E27FC236}">
                <a16:creationId xmlns:a16="http://schemas.microsoft.com/office/drawing/2014/main" id="{719409C2-0607-4FB6-957F-280CF05FA067}"/>
              </a:ext>
            </a:extLst>
          </p:cNvPr>
          <p:cNvGrpSpPr/>
          <p:nvPr/>
        </p:nvGrpSpPr>
        <p:grpSpPr>
          <a:xfrm>
            <a:off x="147157" y="2066544"/>
            <a:ext cx="3597663" cy="1143000"/>
            <a:chOff x="3790106" y="-160180"/>
            <a:chExt cx="3293165" cy="2059383"/>
          </a:xfrm>
        </p:grpSpPr>
        <p:sp>
          <p:nvSpPr>
            <p:cNvPr id="45" name="Скругленный прямоугольник 26">
              <a:extLst>
                <a:ext uri="{FF2B5EF4-FFF2-40B4-BE49-F238E27FC236}">
                  <a16:creationId xmlns:a16="http://schemas.microsoft.com/office/drawing/2014/main" id="{F83F3010-10AD-4B59-B8F0-1FA3F344A386}"/>
                </a:ext>
              </a:extLst>
            </p:cNvPr>
            <p:cNvSpPr/>
            <p:nvPr/>
          </p:nvSpPr>
          <p:spPr>
            <a:xfrm>
              <a:off x="3790106" y="-160180"/>
              <a:ext cx="3293165" cy="2059383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28575" cap="flat" cmpd="sng" algn="ctr">
              <a:noFill/>
              <a:prstDash val="sysDash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6" name="Скругленный прямоугольник 4">
              <a:extLst>
                <a:ext uri="{FF2B5EF4-FFF2-40B4-BE49-F238E27FC236}">
                  <a16:creationId xmlns:a16="http://schemas.microsoft.com/office/drawing/2014/main" id="{6981728F-DDC7-4DDB-A3CA-6F4D392A8A5C}"/>
                </a:ext>
              </a:extLst>
            </p:cNvPr>
            <p:cNvSpPr txBox="1"/>
            <p:nvPr/>
          </p:nvSpPr>
          <p:spPr>
            <a:xfrm>
              <a:off x="3854467" y="517437"/>
              <a:ext cx="3147747" cy="955370"/>
            </a:xfrm>
            <a:prstGeom prst="rect">
              <a:avLst/>
            </a:prstGeom>
            <a:noFill/>
            <a:ln w="28575" cap="flat" cmpd="sng" algn="ctr">
              <a:noFill/>
              <a:prstDash val="sysDash"/>
              <a:miter lim="800000"/>
            </a:ln>
            <a:effectLst/>
          </p:spPr>
          <p:txBody>
            <a:bodyPr spcFirstLastPara="0" vert="horz" wrap="square" lIns="64770" tIns="64770" rIns="64770" bIns="64770" numCol="1" spcCol="1270" anchor="ctr" anchorCtr="0">
              <a:noAutofit/>
            </a:bodyPr>
            <a:lstStyle>
              <a:lvl1pPr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 sz="28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defRPr>
              </a:lvl1pPr>
            </a:lstStyle>
            <a:p>
              <a:pPr>
                <a:defRPr/>
              </a:pPr>
              <a:r>
                <a:rPr lang="ru-RU" sz="1800" dirty="0"/>
                <a:t>порядок перевода на обучение по ИУП определяется образовательной организацией </a:t>
              </a:r>
              <a:r>
                <a:rPr lang="ru-RU" sz="1800" dirty="0">
                  <a:solidFill>
                    <a:srgbClr val="C00000"/>
                  </a:solidFill>
                </a:rPr>
                <a:t>самостоятельно</a:t>
              </a:r>
            </a:p>
          </p:txBody>
        </p:sp>
      </p:grpSp>
      <p:cxnSp>
        <p:nvCxnSpPr>
          <p:cNvPr id="50" name="Соединитель: уступ 49">
            <a:extLst>
              <a:ext uri="{FF2B5EF4-FFF2-40B4-BE49-F238E27FC236}">
                <a16:creationId xmlns:a16="http://schemas.microsoft.com/office/drawing/2014/main" id="{6776EEF7-D920-406F-B54D-AFAB13914141}"/>
              </a:ext>
            </a:extLst>
          </p:cNvPr>
          <p:cNvCxnSpPr>
            <a:cxnSpLocks/>
          </p:cNvCxnSpPr>
          <p:nvPr/>
        </p:nvCxnSpPr>
        <p:spPr>
          <a:xfrm flipV="1">
            <a:off x="1970318" y="1496552"/>
            <a:ext cx="1835058" cy="725394"/>
          </a:xfrm>
          <a:prstGeom prst="bentConnector3">
            <a:avLst>
              <a:gd name="adj1" fmla="val 669"/>
            </a:avLst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8076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DCE056-A675-446D-840E-C457AF29ED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object 3">
            <a:extLst>
              <a:ext uri="{FF2B5EF4-FFF2-40B4-BE49-F238E27FC236}">
                <a16:creationId xmlns:a16="http://schemas.microsoft.com/office/drawing/2014/main" id="{17777B41-8765-0043-F2B6-112687229B7D}"/>
              </a:ext>
            </a:extLst>
          </p:cNvPr>
          <p:cNvSpPr/>
          <p:nvPr/>
        </p:nvSpPr>
        <p:spPr>
          <a:xfrm>
            <a:off x="-1986" y="6688458"/>
            <a:ext cx="12193986" cy="169542"/>
          </a:xfrm>
          <a:custGeom>
            <a:avLst/>
            <a:gdLst/>
            <a:ahLst/>
            <a:cxnLst/>
            <a:rect l="l" t="t" r="r" b="b"/>
            <a:pathLst>
              <a:path w="8181340" h="6858000">
                <a:moveTo>
                  <a:pt x="0" y="6858000"/>
                </a:moveTo>
                <a:lnTo>
                  <a:pt x="8180832" y="6858000"/>
                </a:lnTo>
                <a:lnTo>
                  <a:pt x="818083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528BD4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1" name="object 11">
            <a:extLst>
              <a:ext uri="{FF2B5EF4-FFF2-40B4-BE49-F238E27FC236}">
                <a16:creationId xmlns:a16="http://schemas.microsoft.com/office/drawing/2014/main" id="{A69A7BC2-15E9-94E6-8C05-D01352CE7CEE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7157" y="62671"/>
            <a:ext cx="1443227" cy="527303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5E1C586C-C1B4-7B80-AE93-452063997617}"/>
              </a:ext>
            </a:extLst>
          </p:cNvPr>
          <p:cNvSpPr txBox="1"/>
          <p:nvPr/>
        </p:nvSpPr>
        <p:spPr>
          <a:xfrm>
            <a:off x="357147" y="718790"/>
            <a:ext cx="11475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2000" cap="all" spc="80" dirty="0">
                <a:solidFill>
                  <a:srgbClr val="4F81B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проектирование индивидуального учебного плана </a:t>
            </a:r>
          </a:p>
        </p:txBody>
      </p:sp>
      <p:sp>
        <p:nvSpPr>
          <p:cNvPr id="58" name="object 2">
            <a:extLst>
              <a:ext uri="{FF2B5EF4-FFF2-40B4-BE49-F238E27FC236}">
                <a16:creationId xmlns:a16="http://schemas.microsoft.com/office/drawing/2014/main" id="{39679B0B-9C2D-7EA1-EA3E-625F705B4DD5}"/>
              </a:ext>
            </a:extLst>
          </p:cNvPr>
          <p:cNvSpPr txBox="1"/>
          <p:nvPr/>
        </p:nvSpPr>
        <p:spPr>
          <a:xfrm>
            <a:off x="11928541" y="136423"/>
            <a:ext cx="252598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ea typeface="+mn-ea"/>
                <a:cs typeface="Microsoft Sans Serif"/>
              </a:rPr>
              <a:t> 8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ea typeface="+mn-ea"/>
              <a:cs typeface="Microsoft Sans Serif"/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4E861352-EB1E-1F29-72B0-7A92BF69B807}"/>
              </a:ext>
            </a:extLst>
          </p:cNvPr>
          <p:cNvGrpSpPr/>
          <p:nvPr/>
        </p:nvGrpSpPr>
        <p:grpSpPr>
          <a:xfrm>
            <a:off x="1534450" y="122381"/>
            <a:ext cx="2161712" cy="412148"/>
            <a:chOff x="1534450" y="122381"/>
            <a:chExt cx="2161712" cy="412148"/>
          </a:xfrm>
        </p:grpSpPr>
        <p:sp>
          <p:nvSpPr>
            <p:cNvPr id="3" name="Прямоугольник 2">
              <a:extLst>
                <a:ext uri="{FF2B5EF4-FFF2-40B4-BE49-F238E27FC236}">
                  <a16:creationId xmlns:a16="http://schemas.microsoft.com/office/drawing/2014/main" id="{A5DB825C-60C1-5476-354D-766184558C86}"/>
                </a:ext>
              </a:extLst>
            </p:cNvPr>
            <p:cNvSpPr/>
            <p:nvPr/>
          </p:nvSpPr>
          <p:spPr>
            <a:xfrm>
              <a:off x="1942037" y="136423"/>
              <a:ext cx="175412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1" i="0" u="none" strike="noStrike" kern="1200" cap="none" spc="64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Городской проект «Ресурсная школа»</a:t>
              </a:r>
              <a:endParaRPr kumimoji="0" lang="ru-RU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5" name="object 13">
              <a:extLst>
                <a:ext uri="{FF2B5EF4-FFF2-40B4-BE49-F238E27FC236}">
                  <a16:creationId xmlns:a16="http://schemas.microsoft.com/office/drawing/2014/main" id="{CD85536C-5961-8A6C-CC99-5ABE7B2FD1A8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4450" y="122381"/>
              <a:ext cx="435867" cy="412148"/>
            </a:xfrm>
            <a:prstGeom prst="rect">
              <a:avLst/>
            </a:prstGeom>
          </p:spPr>
        </p:pic>
      </p:grp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17E3E395-389E-5936-D95F-9CA5F291B7AC}"/>
              </a:ext>
            </a:extLst>
          </p:cNvPr>
          <p:cNvSpPr/>
          <p:nvPr/>
        </p:nvSpPr>
        <p:spPr>
          <a:xfrm>
            <a:off x="663067" y="5900777"/>
            <a:ext cx="10917936" cy="69494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1B2562E-95BF-4180-E327-14E6DF3C4E2C}"/>
              </a:ext>
            </a:extLst>
          </p:cNvPr>
          <p:cNvSpPr txBox="1"/>
          <p:nvPr/>
        </p:nvSpPr>
        <p:spPr>
          <a:xfrm>
            <a:off x="1059275" y="5974680"/>
            <a:ext cx="9994392" cy="72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buClr>
                <a:srgbClr val="323F4F"/>
              </a:buClr>
              <a:buSzPts val="2800"/>
            </a:pPr>
            <a:r>
              <a:rPr lang="ru-RU" b="1" cap="all" spc="80" dirty="0">
                <a:solidFill>
                  <a:srgbClr val="4F81B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ИУП</a:t>
            </a:r>
            <a:r>
              <a:rPr lang="ru-RU" sz="1400" cap="all" spc="80" dirty="0">
                <a:solidFill>
                  <a:srgbClr val="4F81B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это, прежде всего,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учебный план</a:t>
            </a:r>
            <a:endParaRPr lang="ru-RU" sz="1400" cap="all" spc="80" dirty="0">
              <a:solidFill>
                <a:srgbClr val="4F81BD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buClr>
                <a:srgbClr val="323F4F"/>
              </a:buClr>
              <a:buSzPts val="2800"/>
            </a:pPr>
            <a:r>
              <a:rPr lang="ru-RU" sz="1400" spc="80" dirty="0">
                <a:solidFill>
                  <a:srgbClr val="4F81B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требования к учебному плану в АООП распространяются и на индивидуальный вариант такого плана</a:t>
            </a:r>
          </a:p>
          <a:p>
            <a:pPr algn="ctr">
              <a:lnSpc>
                <a:spcPct val="90000"/>
              </a:lnSpc>
              <a:buClr>
                <a:srgbClr val="323F4F"/>
              </a:buClr>
              <a:buSzPts val="2800"/>
            </a:pPr>
            <a:endParaRPr lang="ru-RU" sz="1400" spc="80" dirty="0">
              <a:solidFill>
                <a:srgbClr val="4F81BD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BDBACAA5-B725-670E-BD15-BCF95AB6C3DB}"/>
              </a:ext>
            </a:extLst>
          </p:cNvPr>
          <p:cNvGrpSpPr/>
          <p:nvPr/>
        </p:nvGrpSpPr>
        <p:grpSpPr>
          <a:xfrm>
            <a:off x="4245336" y="1479594"/>
            <a:ext cx="3368095" cy="460182"/>
            <a:chOff x="4950029" y="-275032"/>
            <a:chExt cx="2124105" cy="728486"/>
          </a:xfrm>
        </p:grpSpPr>
        <p:sp>
          <p:nvSpPr>
            <p:cNvPr id="20" name="Скругленный прямоугольник 26">
              <a:extLst>
                <a:ext uri="{FF2B5EF4-FFF2-40B4-BE49-F238E27FC236}">
                  <a16:creationId xmlns:a16="http://schemas.microsoft.com/office/drawing/2014/main" id="{6B1AA6B9-3487-5A88-CA2C-FABF2984433A}"/>
                </a:ext>
              </a:extLst>
            </p:cNvPr>
            <p:cNvSpPr/>
            <p:nvPr/>
          </p:nvSpPr>
          <p:spPr>
            <a:xfrm>
              <a:off x="4950029" y="-275032"/>
              <a:ext cx="2121710" cy="705727"/>
            </a:xfrm>
            <a:prstGeom prst="roundRect">
              <a:avLst>
                <a:gd name="adj" fmla="val 10000"/>
              </a:avLst>
            </a:prstGeom>
            <a:solidFill>
              <a:srgbClr val="CCDEF4"/>
            </a:solidFill>
            <a:ln w="28575" cap="flat" cmpd="sng" algn="ctr">
              <a:noFill/>
              <a:prstDash val="sysDash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Скругленный прямоугольник 4">
              <a:extLst>
                <a:ext uri="{FF2B5EF4-FFF2-40B4-BE49-F238E27FC236}">
                  <a16:creationId xmlns:a16="http://schemas.microsoft.com/office/drawing/2014/main" id="{E8ADCD74-620B-A7B3-0D2B-6CB9E8E79170}"/>
                </a:ext>
              </a:extLst>
            </p:cNvPr>
            <p:cNvSpPr txBox="1"/>
            <p:nvPr/>
          </p:nvSpPr>
          <p:spPr>
            <a:xfrm>
              <a:off x="4993764" y="-210936"/>
              <a:ext cx="2080370" cy="664390"/>
            </a:xfrm>
            <a:prstGeom prst="rect">
              <a:avLst/>
            </a:prstGeom>
            <a:noFill/>
            <a:ln w="28575" cap="flat" cmpd="sng" algn="ctr">
              <a:noFill/>
              <a:prstDash val="sysDash"/>
              <a:miter lim="800000"/>
            </a:ln>
            <a:effectLst/>
          </p:spPr>
          <p:txBody>
            <a:bodyPr spcFirstLastPara="0" vert="horz" wrap="square" lIns="64770" tIns="64770" rIns="64770" bIns="64770" numCol="1" spcCol="1270" anchor="ctr" anchorCtr="0">
              <a:noAutofit/>
            </a:bodyPr>
            <a:lstStyle>
              <a:lvl1pPr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 sz="28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defRPr>
              </a:lvl1pPr>
            </a:lstStyle>
            <a:p>
              <a:r>
                <a:rPr lang="ru-RU" sz="16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Структура ИУП по АООП</a:t>
              </a:r>
            </a:p>
          </p:txBody>
        </p:sp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E0DA6B53-2517-4204-B19F-B31A74A77EB9}"/>
              </a:ext>
            </a:extLst>
          </p:cNvPr>
          <p:cNvGrpSpPr/>
          <p:nvPr/>
        </p:nvGrpSpPr>
        <p:grpSpPr>
          <a:xfrm>
            <a:off x="663067" y="1679814"/>
            <a:ext cx="10943076" cy="2429881"/>
            <a:chOff x="560310" y="894160"/>
            <a:chExt cx="10943076" cy="2429881"/>
          </a:xfrm>
        </p:grpSpPr>
        <p:sp>
          <p:nvSpPr>
            <p:cNvPr id="34" name="Скругленный прямоугольник 4">
              <a:extLst>
                <a:ext uri="{FF2B5EF4-FFF2-40B4-BE49-F238E27FC236}">
                  <a16:creationId xmlns:a16="http://schemas.microsoft.com/office/drawing/2014/main" id="{722D2A6B-B596-4851-426B-1924CBF18E8D}"/>
                </a:ext>
              </a:extLst>
            </p:cNvPr>
            <p:cNvSpPr txBox="1"/>
            <p:nvPr/>
          </p:nvSpPr>
          <p:spPr>
            <a:xfrm>
              <a:off x="6594625" y="1549810"/>
              <a:ext cx="4099508" cy="180961"/>
            </a:xfrm>
            <a:prstGeom prst="rect">
              <a:avLst/>
            </a:prstGeom>
            <a:noFill/>
            <a:ln w="28575" cap="flat" cmpd="sng" algn="ctr">
              <a:noFill/>
              <a:prstDash val="sysDash"/>
              <a:miter lim="800000"/>
            </a:ln>
            <a:effectLst/>
          </p:spPr>
          <p:txBody>
            <a:bodyPr spcFirstLastPara="0" vert="horz" wrap="square" lIns="64770" tIns="64770" rIns="64770" bIns="64770" numCol="1" spcCol="1270" anchor="ctr" anchorCtr="0">
              <a:noAutofit/>
            </a:bodyPr>
            <a:lstStyle>
              <a:lvl1pPr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 sz="28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defRPr>
              </a:lvl1pPr>
            </a:lstStyle>
            <a:p>
              <a:pPr marL="0" marR="0" lvl="0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1" u="none" strike="noStrike" kern="1200" spc="80" normalizeH="0" baseline="0" noProof="0" dirty="0">
                  <a:ln>
                    <a:noFill/>
                  </a:ln>
                  <a:solidFill>
                    <a:srgbClr val="4F81BD">
                      <a:lumMod val="7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Часть, формируемая участниками образовательных отношений</a:t>
              </a:r>
            </a:p>
          </p:txBody>
        </p:sp>
        <p:cxnSp>
          <p:nvCxnSpPr>
            <p:cNvPr id="38" name="Прямая соединительная линия 37">
              <a:extLst>
                <a:ext uri="{FF2B5EF4-FFF2-40B4-BE49-F238E27FC236}">
                  <a16:creationId xmlns:a16="http://schemas.microsoft.com/office/drawing/2014/main" id="{0E0A0C4A-8657-319D-64EA-DBB8F582CD32}"/>
                </a:ext>
              </a:extLst>
            </p:cNvPr>
            <p:cNvCxnSpPr>
              <a:cxnSpLocks/>
            </p:cNvCxnSpPr>
            <p:nvPr/>
          </p:nvCxnSpPr>
          <p:spPr>
            <a:xfrm>
              <a:off x="10056770" y="3011131"/>
              <a:ext cx="0" cy="195072"/>
            </a:xfrm>
            <a:prstGeom prst="line">
              <a:avLst/>
            </a:prstGeom>
            <a:ln w="12700">
              <a:solidFill>
                <a:srgbClr val="002060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Скругленный прямоугольник 4">
              <a:extLst>
                <a:ext uri="{FF2B5EF4-FFF2-40B4-BE49-F238E27FC236}">
                  <a16:creationId xmlns:a16="http://schemas.microsoft.com/office/drawing/2014/main" id="{0A2B6D3B-A46B-CB5A-FA26-45750BF854CA}"/>
                </a:ext>
              </a:extLst>
            </p:cNvPr>
            <p:cNvSpPr txBox="1"/>
            <p:nvPr/>
          </p:nvSpPr>
          <p:spPr>
            <a:xfrm>
              <a:off x="1431694" y="1474588"/>
              <a:ext cx="3142344" cy="317539"/>
            </a:xfrm>
            <a:prstGeom prst="rect">
              <a:avLst/>
            </a:prstGeom>
            <a:noFill/>
            <a:ln w="28575" cap="flat" cmpd="sng" algn="ctr">
              <a:noFill/>
              <a:prstDash val="sysDash"/>
              <a:miter lim="800000"/>
            </a:ln>
            <a:effectLst/>
          </p:spPr>
          <p:txBody>
            <a:bodyPr spcFirstLastPara="0" vert="horz" wrap="square" lIns="64770" tIns="64770" rIns="64770" bIns="64770" numCol="1" spcCol="1270" anchor="ctr" anchorCtr="0">
              <a:noAutofit/>
            </a:bodyPr>
            <a:lstStyle>
              <a:lvl1pPr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 sz="28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defRPr>
              </a:lvl1pPr>
            </a:lstStyle>
            <a:p>
              <a:pPr marL="0" marR="0" lvl="0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1" u="none" strike="noStrike" kern="1200" spc="80" normalizeH="0" baseline="0" noProof="0" dirty="0">
                  <a:ln>
                    <a:noFill/>
                  </a:ln>
                  <a:solidFill>
                    <a:srgbClr val="4F81BD">
                      <a:lumMod val="7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Обязательная часть</a:t>
              </a:r>
            </a:p>
          </p:txBody>
        </p:sp>
        <p:cxnSp>
          <p:nvCxnSpPr>
            <p:cNvPr id="14" name="Соединитель: уступ 13">
              <a:extLst>
                <a:ext uri="{FF2B5EF4-FFF2-40B4-BE49-F238E27FC236}">
                  <a16:creationId xmlns:a16="http://schemas.microsoft.com/office/drawing/2014/main" id="{1AEF8430-198A-4E54-A2D7-ACB28DF7599E}"/>
                </a:ext>
              </a:extLst>
            </p:cNvPr>
            <p:cNvCxnSpPr>
              <a:cxnSpLocks/>
              <a:stCxn id="20" idx="1"/>
            </p:cNvCxnSpPr>
            <p:nvPr/>
          </p:nvCxnSpPr>
          <p:spPr>
            <a:xfrm rot="10800000" flipV="1">
              <a:off x="2742513" y="916842"/>
              <a:ext cx="1400067" cy="450883"/>
            </a:xfrm>
            <a:prstGeom prst="bentConnector3">
              <a:avLst>
                <a:gd name="adj1" fmla="val 100290"/>
              </a:avLst>
            </a:prstGeom>
            <a:ln w="190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Соединитель: уступ 44">
              <a:extLst>
                <a:ext uri="{FF2B5EF4-FFF2-40B4-BE49-F238E27FC236}">
                  <a16:creationId xmlns:a16="http://schemas.microsoft.com/office/drawing/2014/main" id="{CBAC2FF2-93E1-46D5-9FDF-4D73D8D6D2FF}"/>
                </a:ext>
              </a:extLst>
            </p:cNvPr>
            <p:cNvCxnSpPr>
              <a:cxnSpLocks/>
            </p:cNvCxnSpPr>
            <p:nvPr/>
          </p:nvCxnSpPr>
          <p:spPr>
            <a:xfrm>
              <a:off x="7490243" y="894160"/>
              <a:ext cx="1489847" cy="468318"/>
            </a:xfrm>
            <a:prstGeom prst="bentConnector3">
              <a:avLst>
                <a:gd name="adj1" fmla="val 99714"/>
              </a:avLst>
            </a:prstGeom>
            <a:ln w="190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Прямоугольник: скругленные углы 63">
              <a:extLst>
                <a:ext uri="{FF2B5EF4-FFF2-40B4-BE49-F238E27FC236}">
                  <a16:creationId xmlns:a16="http://schemas.microsoft.com/office/drawing/2014/main" id="{83DB8AAE-8AEC-4658-BB6D-5483A95E0054}"/>
                </a:ext>
              </a:extLst>
            </p:cNvPr>
            <p:cNvSpPr/>
            <p:nvPr/>
          </p:nvSpPr>
          <p:spPr>
            <a:xfrm>
              <a:off x="560310" y="1383681"/>
              <a:ext cx="5307965" cy="536276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Прямоугольник: скругленные углы 64">
              <a:extLst>
                <a:ext uri="{FF2B5EF4-FFF2-40B4-BE49-F238E27FC236}">
                  <a16:creationId xmlns:a16="http://schemas.microsoft.com/office/drawing/2014/main" id="{D3F54DF8-C65E-4C5E-A1CB-D588D4260AAD}"/>
                </a:ext>
              </a:extLst>
            </p:cNvPr>
            <p:cNvSpPr/>
            <p:nvPr/>
          </p:nvSpPr>
          <p:spPr>
            <a:xfrm>
              <a:off x="5993242" y="1381198"/>
              <a:ext cx="5440451" cy="533606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84294FD6-837A-48EF-A3A2-1F9AD5E3C5B5}"/>
                </a:ext>
              </a:extLst>
            </p:cNvPr>
            <p:cNvSpPr txBox="1"/>
            <p:nvPr/>
          </p:nvSpPr>
          <p:spPr>
            <a:xfrm>
              <a:off x="8516466" y="2196820"/>
              <a:ext cx="2986919" cy="276999"/>
            </a:xfrm>
            <a:prstGeom prst="rect">
              <a:avLst/>
            </a:prstGeom>
            <a:solidFill>
              <a:prstClr val="white">
                <a:hueOff val="0"/>
                <a:satOff val="0"/>
                <a:lumOff val="0"/>
                <a:alphaOff val="0"/>
              </a:prstClr>
            </a:solidFill>
            <a:ln w="28575" cap="flat" cmpd="sng" algn="ctr">
              <a:solidFill>
                <a:srgbClr val="4F81BD"/>
              </a:solidFill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ru-RU" sz="1200" b="1" spc="80" dirty="0">
                  <a:solidFill>
                    <a:srgbClr val="4F81BD">
                      <a:lumMod val="75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Внеурочная деятельность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99887385-1D22-4BAC-935B-5B0DE1F6BE0A}"/>
                </a:ext>
              </a:extLst>
            </p:cNvPr>
            <p:cNvSpPr txBox="1"/>
            <p:nvPr/>
          </p:nvSpPr>
          <p:spPr>
            <a:xfrm>
              <a:off x="1597149" y="2210344"/>
              <a:ext cx="2471614" cy="276999"/>
            </a:xfrm>
            <a:prstGeom prst="rect">
              <a:avLst/>
            </a:prstGeom>
            <a:solidFill>
              <a:prstClr val="white">
                <a:hueOff val="0"/>
                <a:satOff val="0"/>
                <a:lumOff val="0"/>
                <a:alphaOff val="0"/>
              </a:prstClr>
            </a:solidFill>
            <a:ln w="28575" cap="flat" cmpd="sng" algn="ctr">
              <a:solidFill>
                <a:srgbClr val="4F81BD"/>
              </a:solidFill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ru-RU" sz="1200" b="1" spc="8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Предметные области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0858364B-D244-4022-945A-CF2A167B0BAA}"/>
                </a:ext>
              </a:extLst>
            </p:cNvPr>
            <p:cNvSpPr txBox="1"/>
            <p:nvPr/>
          </p:nvSpPr>
          <p:spPr>
            <a:xfrm>
              <a:off x="1619711" y="2831831"/>
              <a:ext cx="2471615" cy="276999"/>
            </a:xfrm>
            <a:prstGeom prst="rect">
              <a:avLst/>
            </a:prstGeom>
            <a:solidFill>
              <a:prstClr val="white">
                <a:hueOff val="0"/>
                <a:satOff val="0"/>
                <a:lumOff val="0"/>
                <a:alphaOff val="0"/>
              </a:prstClr>
            </a:solidFill>
            <a:ln w="28575" cap="flat" cmpd="sng" algn="ctr">
              <a:solidFill>
                <a:srgbClr val="4F81BD"/>
              </a:solidFill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ru-RU" sz="1200" spc="8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Предметы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461A7EEA-F273-4A1F-95F6-2FD4214E7448}"/>
                </a:ext>
              </a:extLst>
            </p:cNvPr>
            <p:cNvSpPr txBox="1"/>
            <p:nvPr/>
          </p:nvSpPr>
          <p:spPr>
            <a:xfrm>
              <a:off x="5993241" y="2203964"/>
              <a:ext cx="2417065" cy="276999"/>
            </a:xfrm>
            <a:prstGeom prst="rect">
              <a:avLst/>
            </a:prstGeom>
            <a:solidFill>
              <a:prstClr val="white">
                <a:hueOff val="0"/>
                <a:satOff val="0"/>
                <a:lumOff val="0"/>
                <a:alphaOff val="0"/>
              </a:prstClr>
            </a:solidFill>
            <a:ln w="28575" cap="flat" cmpd="sng" algn="ctr">
              <a:solidFill>
                <a:srgbClr val="4F81BD"/>
              </a:solidFill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ru-RU" sz="1200" b="1" spc="8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Учебные курсы</a:t>
              </a:r>
            </a:p>
          </p:txBody>
        </p:sp>
        <p:cxnSp>
          <p:nvCxnSpPr>
            <p:cNvPr id="62" name="Прямая соединительная линия 61">
              <a:extLst>
                <a:ext uri="{FF2B5EF4-FFF2-40B4-BE49-F238E27FC236}">
                  <a16:creationId xmlns:a16="http://schemas.microsoft.com/office/drawing/2014/main" id="{CFD04A90-398A-4114-AC39-B625A146A845}"/>
                </a:ext>
              </a:extLst>
            </p:cNvPr>
            <p:cNvCxnSpPr>
              <a:cxnSpLocks/>
            </p:cNvCxnSpPr>
            <p:nvPr/>
          </p:nvCxnSpPr>
          <p:spPr>
            <a:xfrm>
              <a:off x="2753142" y="2554591"/>
              <a:ext cx="1" cy="277480"/>
            </a:xfrm>
            <a:prstGeom prst="line">
              <a:avLst/>
            </a:prstGeom>
            <a:ln w="12700">
              <a:solidFill>
                <a:srgbClr val="002060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68DF5FB7-4BD5-462A-A132-6EA6781EB62B}"/>
                </a:ext>
              </a:extLst>
            </p:cNvPr>
            <p:cNvSpPr txBox="1"/>
            <p:nvPr/>
          </p:nvSpPr>
          <p:spPr>
            <a:xfrm>
              <a:off x="7368100" y="2708488"/>
              <a:ext cx="2052868" cy="615553"/>
            </a:xfrm>
            <a:prstGeom prst="rect">
              <a:avLst/>
            </a:prstGeom>
            <a:solidFill>
              <a:prstClr val="white">
                <a:hueOff val="0"/>
                <a:satOff val="0"/>
                <a:lumOff val="0"/>
                <a:alphaOff val="0"/>
              </a:prstClr>
            </a:solidFill>
            <a:ln w="28575" cap="flat" cmpd="sng" algn="ctr">
              <a:solidFill>
                <a:srgbClr val="4F81BD"/>
              </a:solidFill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ru-RU" sz="1200" b="1" spc="8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Коррекционные курсы/занятия</a:t>
              </a:r>
            </a:p>
            <a:p>
              <a:pPr algn="ctr">
                <a:lnSpc>
                  <a:spcPct val="100000"/>
                </a:lnSpc>
              </a:pPr>
              <a:r>
                <a:rPr lang="ru-RU" sz="1000" spc="8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не менее 5 часов</a:t>
              </a: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AD2769F3-5D9B-4E67-883A-8A2D73520E36}"/>
                </a:ext>
              </a:extLst>
            </p:cNvPr>
            <p:cNvSpPr txBox="1"/>
            <p:nvPr/>
          </p:nvSpPr>
          <p:spPr>
            <a:xfrm>
              <a:off x="9516738" y="2682654"/>
              <a:ext cx="1986648" cy="615553"/>
            </a:xfrm>
            <a:prstGeom prst="rect">
              <a:avLst/>
            </a:prstGeom>
            <a:solidFill>
              <a:prstClr val="white">
                <a:hueOff val="0"/>
                <a:satOff val="0"/>
                <a:lumOff val="0"/>
                <a:alphaOff val="0"/>
              </a:prstClr>
            </a:solidFill>
            <a:ln w="28575" cap="flat" cmpd="sng" algn="ctr">
              <a:solidFill>
                <a:srgbClr val="4F81BD"/>
              </a:solidFill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ru-RU" sz="1200" b="1" spc="8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Иная внеурочная деятельность</a:t>
              </a:r>
            </a:p>
            <a:p>
              <a:pPr algn="ctr"/>
              <a:r>
                <a:rPr lang="ru-RU" sz="1000" spc="8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не более 5 часов</a:t>
              </a:r>
            </a:p>
          </p:txBody>
        </p:sp>
        <p:cxnSp>
          <p:nvCxnSpPr>
            <p:cNvPr id="50" name="Прямая соединительная линия 49">
              <a:extLst>
                <a:ext uri="{FF2B5EF4-FFF2-40B4-BE49-F238E27FC236}">
                  <a16:creationId xmlns:a16="http://schemas.microsoft.com/office/drawing/2014/main" id="{3074CDD4-0293-493B-AE2E-3B28EBBBF06F}"/>
                </a:ext>
              </a:extLst>
            </p:cNvPr>
            <p:cNvCxnSpPr>
              <a:cxnSpLocks/>
            </p:cNvCxnSpPr>
            <p:nvPr/>
          </p:nvCxnSpPr>
          <p:spPr>
            <a:xfrm>
              <a:off x="8976943" y="2498259"/>
              <a:ext cx="0" cy="195072"/>
            </a:xfrm>
            <a:prstGeom prst="line">
              <a:avLst/>
            </a:prstGeom>
            <a:ln w="12700">
              <a:solidFill>
                <a:srgbClr val="002060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я соединительная линия 80">
              <a:extLst>
                <a:ext uri="{FF2B5EF4-FFF2-40B4-BE49-F238E27FC236}">
                  <a16:creationId xmlns:a16="http://schemas.microsoft.com/office/drawing/2014/main" id="{5A55189D-0C47-486E-B69B-C19EE44F9F11}"/>
                </a:ext>
              </a:extLst>
            </p:cNvPr>
            <p:cNvCxnSpPr>
              <a:cxnSpLocks/>
            </p:cNvCxnSpPr>
            <p:nvPr/>
          </p:nvCxnSpPr>
          <p:spPr>
            <a:xfrm>
              <a:off x="10261642" y="2510526"/>
              <a:ext cx="0" cy="195072"/>
            </a:xfrm>
            <a:prstGeom prst="line">
              <a:avLst/>
            </a:prstGeom>
            <a:ln w="12700">
              <a:solidFill>
                <a:srgbClr val="002060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7D190657-E8DA-4EE1-8B83-FC8707F8E8DB}"/>
              </a:ext>
            </a:extLst>
          </p:cNvPr>
          <p:cNvSpPr/>
          <p:nvPr/>
        </p:nvSpPr>
        <p:spPr>
          <a:xfrm>
            <a:off x="616604" y="4806589"/>
            <a:ext cx="3433458" cy="800179"/>
          </a:xfrm>
          <a:prstGeom prst="rect">
            <a:avLst/>
          </a:prstGeom>
          <a:solidFill>
            <a:srgbClr val="DCE6F2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2700" algn="ctr"/>
            <a:r>
              <a:rPr lang="ru-RU" sz="9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Требования  санитарных правил и норм</a:t>
            </a:r>
          </a:p>
          <a:p>
            <a:pPr marL="12700" algn="ctr"/>
            <a:endParaRPr lang="ru-RU" sz="5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41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2.4.3648-20  (постановление Главного государственного санитарного врача РФ от 28.09.2020 № 28) </a:t>
            </a:r>
          </a:p>
          <a:p>
            <a:pPr marL="1841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СанПиН 1.2.3685-21 (постановление Главного государственного санитарного врача РФ от 28.01.2021  № 2) </a:t>
            </a:r>
          </a:p>
        </p:txBody>
      </p:sp>
      <p:graphicFrame>
        <p:nvGraphicFramePr>
          <p:cNvPr id="43" name="Таблица 42">
            <a:extLst>
              <a:ext uri="{FF2B5EF4-FFF2-40B4-BE49-F238E27FC236}">
                <a16:creationId xmlns:a16="http://schemas.microsoft.com/office/drawing/2014/main" id="{DCC1CE7C-1302-4BBC-A07B-5AC127BE25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381841"/>
              </p:ext>
            </p:extLst>
          </p:nvPr>
        </p:nvGraphicFramePr>
        <p:xfrm>
          <a:off x="7082392" y="4544373"/>
          <a:ext cx="4731611" cy="128187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731611">
                  <a:extLst>
                    <a:ext uri="{9D8B030D-6E8A-4147-A177-3AD203B41FA5}">
                      <a16:colId xmlns:a16="http://schemas.microsoft.com/office/drawing/2014/main" val="568433831"/>
                    </a:ext>
                  </a:extLst>
                </a:gridCol>
              </a:tblGrid>
              <a:tr h="2044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b="0" i="1" dirty="0">
                          <a:solidFill>
                            <a:srgbClr val="C00000"/>
                          </a:solidFill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Максимальная  нагрузка внеурочной деятельности</a:t>
                      </a:r>
                      <a:endParaRPr lang="ru-RU" sz="900" b="0" i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762761"/>
                  </a:ext>
                </a:extLst>
              </a:tr>
              <a:tr h="884269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900" i="1" spc="8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Внеурочная деятельность обучающихся с ограниченными возможностями здоровья формируется из часов, необходимых для обеспечения их индивидуальных потребностей и составляющих </a:t>
                      </a:r>
                      <a:r>
                        <a:rPr lang="ru-RU" sz="900" i="1" spc="8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суммарно 1</a:t>
                      </a:r>
                      <a:r>
                        <a:rPr lang="ru-RU" sz="900" i="1" spc="8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часов в неделю </a:t>
                      </a:r>
                      <a:r>
                        <a:rPr lang="ru-RU" sz="900" i="1" spc="8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обучающегося, из которых </a:t>
                      </a:r>
                      <a:r>
                        <a:rPr lang="ru-RU" sz="900" i="1" spc="8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менее 5 часов </a:t>
                      </a:r>
                      <a:r>
                        <a:rPr lang="ru-RU" sz="900" i="1" spc="8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должны включать обязательные занятия коррекционной направленности с учетом возрастных особенностей учащихся и их физиологических потребностей</a:t>
                      </a:r>
                    </a:p>
                  </a:txBody>
                  <a:tcPr>
                    <a:lnL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147477"/>
                  </a:ext>
                </a:extLst>
              </a:tr>
            </a:tbl>
          </a:graphicData>
        </a:graphic>
      </p:graphicFrame>
      <p:sp>
        <p:nvSpPr>
          <p:cNvPr id="7" name="Левая фигурная скобка 6">
            <a:extLst>
              <a:ext uri="{FF2B5EF4-FFF2-40B4-BE49-F238E27FC236}">
                <a16:creationId xmlns:a16="http://schemas.microsoft.com/office/drawing/2014/main" id="{D62F02D0-3D61-4A52-810A-8B62AC300241}"/>
              </a:ext>
            </a:extLst>
          </p:cNvPr>
          <p:cNvSpPr/>
          <p:nvPr/>
        </p:nvSpPr>
        <p:spPr>
          <a:xfrm rot="16200000">
            <a:off x="9188224" y="3517989"/>
            <a:ext cx="360155" cy="1582453"/>
          </a:xfrm>
          <a:prstGeom prst="leftBrace">
            <a:avLst>
              <a:gd name="adj1" fmla="val 8333"/>
              <a:gd name="adj2" fmla="val 52548"/>
            </a:avLst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102" name="Picture 6" descr="http://qrcoder.ru/code/?https%3A%2F%2Fsudact.ru%2Flaw%2Fpostanovlenie-glavnogo-gosudarstvennogo-sanitarnogo-vracha-rf-ot_1357%2F&amp;4&amp;0">
            <a:extLst>
              <a:ext uri="{FF2B5EF4-FFF2-40B4-BE49-F238E27FC236}">
                <a16:creationId xmlns:a16="http://schemas.microsoft.com/office/drawing/2014/main" id="{F5AE0193-D727-4E92-8020-316F43D90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863" y="4735698"/>
            <a:ext cx="941963" cy="94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F5F9BCD7-3BD1-4515-85BF-91FBAA41B97A}"/>
              </a:ext>
            </a:extLst>
          </p:cNvPr>
          <p:cNvCxnSpPr>
            <a:cxnSpLocks/>
          </p:cNvCxnSpPr>
          <p:nvPr/>
        </p:nvCxnSpPr>
        <p:spPr>
          <a:xfrm>
            <a:off x="2855900" y="2691548"/>
            <a:ext cx="0" cy="304450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>
            <a:extLst>
              <a:ext uri="{FF2B5EF4-FFF2-40B4-BE49-F238E27FC236}">
                <a16:creationId xmlns:a16="http://schemas.microsoft.com/office/drawing/2014/main" id="{45CAF3A9-C05E-463F-909A-96A7B51FC85E}"/>
              </a:ext>
            </a:extLst>
          </p:cNvPr>
          <p:cNvCxnSpPr>
            <a:cxnSpLocks/>
          </p:cNvCxnSpPr>
          <p:nvPr/>
        </p:nvCxnSpPr>
        <p:spPr>
          <a:xfrm>
            <a:off x="7378978" y="2680758"/>
            <a:ext cx="0" cy="301716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>
            <a:extLst>
              <a:ext uri="{FF2B5EF4-FFF2-40B4-BE49-F238E27FC236}">
                <a16:creationId xmlns:a16="http://schemas.microsoft.com/office/drawing/2014/main" id="{E8E4B762-2617-4BE3-9116-F388BE9CD457}"/>
              </a:ext>
            </a:extLst>
          </p:cNvPr>
          <p:cNvCxnSpPr>
            <a:cxnSpLocks/>
          </p:cNvCxnSpPr>
          <p:nvPr/>
        </p:nvCxnSpPr>
        <p:spPr>
          <a:xfrm>
            <a:off x="10364399" y="2680758"/>
            <a:ext cx="0" cy="301716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>
            <a:extLst>
              <a:ext uri="{FF2B5EF4-FFF2-40B4-BE49-F238E27FC236}">
                <a16:creationId xmlns:a16="http://schemas.microsoft.com/office/drawing/2014/main" id="{5B08F99B-3094-40FF-927A-C9D64F53F0E6}"/>
              </a:ext>
            </a:extLst>
          </p:cNvPr>
          <p:cNvCxnSpPr>
            <a:cxnSpLocks/>
            <a:stCxn id="72" idx="3"/>
            <a:endCxn id="80" idx="1"/>
          </p:cNvCxnSpPr>
          <p:nvPr/>
        </p:nvCxnSpPr>
        <p:spPr>
          <a:xfrm flipV="1">
            <a:off x="4171520" y="3128118"/>
            <a:ext cx="1924478" cy="6380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>
            <a:extLst>
              <a:ext uri="{FF2B5EF4-FFF2-40B4-BE49-F238E27FC236}">
                <a16:creationId xmlns:a16="http://schemas.microsoft.com/office/drawing/2014/main" id="{5492ACEC-E859-4C3A-8E4F-BA1ED9D60613}"/>
              </a:ext>
            </a:extLst>
          </p:cNvPr>
          <p:cNvCxnSpPr>
            <a:cxnSpLocks/>
          </p:cNvCxnSpPr>
          <p:nvPr/>
        </p:nvCxnSpPr>
        <p:spPr>
          <a:xfrm>
            <a:off x="5114239" y="3128118"/>
            <a:ext cx="0" cy="975198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Прямоугольник 89">
            <a:extLst>
              <a:ext uri="{FF2B5EF4-FFF2-40B4-BE49-F238E27FC236}">
                <a16:creationId xmlns:a16="http://schemas.microsoft.com/office/drawing/2014/main" id="{6EFB3644-512A-41E3-ACE3-8B406999845D}"/>
              </a:ext>
            </a:extLst>
          </p:cNvPr>
          <p:cNvSpPr/>
          <p:nvPr/>
        </p:nvSpPr>
        <p:spPr>
          <a:xfrm>
            <a:off x="4011500" y="4238972"/>
            <a:ext cx="2286000" cy="232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ru-RU" sz="900" i="1" dirty="0">
                <a:solidFill>
                  <a:srgbClr val="C0000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Максимальная учебная нагрузка</a:t>
            </a:r>
            <a:endParaRPr lang="ru-RU" sz="800" i="1" dirty="0">
              <a:solidFill>
                <a:srgbClr val="C00000"/>
              </a:solidFill>
            </a:endParaRPr>
          </a:p>
        </p:txBody>
      </p:sp>
      <p:cxnSp>
        <p:nvCxnSpPr>
          <p:cNvPr id="92" name="Прямая со стрелкой 91">
            <a:extLst>
              <a:ext uri="{FF2B5EF4-FFF2-40B4-BE49-F238E27FC236}">
                <a16:creationId xmlns:a16="http://schemas.microsoft.com/office/drawing/2014/main" id="{0B52E5FD-CDEF-46FE-AEE9-C9B6EADEEE17}"/>
              </a:ext>
            </a:extLst>
          </p:cNvPr>
          <p:cNvCxnSpPr>
            <a:cxnSpLocks/>
          </p:cNvCxnSpPr>
          <p:nvPr/>
        </p:nvCxnSpPr>
        <p:spPr>
          <a:xfrm>
            <a:off x="5147171" y="4552096"/>
            <a:ext cx="0" cy="298246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Прямоугольник: скругленные углы 103">
            <a:extLst>
              <a:ext uri="{FF2B5EF4-FFF2-40B4-BE49-F238E27FC236}">
                <a16:creationId xmlns:a16="http://schemas.microsoft.com/office/drawing/2014/main" id="{CDE74D02-3349-473D-A542-D4D9496E1EC0}"/>
              </a:ext>
            </a:extLst>
          </p:cNvPr>
          <p:cNvSpPr/>
          <p:nvPr/>
        </p:nvSpPr>
        <p:spPr>
          <a:xfrm>
            <a:off x="4171520" y="4151364"/>
            <a:ext cx="1965960" cy="400732"/>
          </a:xfrm>
          <a:prstGeom prst="roundRect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://qrcoder.ru/code/?https%3A%2F%2Fdocs.cntd.ru%2Fdocument%2F573500115%3Fysclid%3Dm3gxbntl5w241098379&amp;4&amp;0">
            <a:extLst>
              <a:ext uri="{FF2B5EF4-FFF2-40B4-BE49-F238E27FC236}">
                <a16:creationId xmlns:a16="http://schemas.microsoft.com/office/drawing/2014/main" id="{BC4D6A5A-4943-4AFF-ADD9-93D91DB142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516" y="4734241"/>
            <a:ext cx="941964" cy="941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4" name="Прямая со стрелкой 43">
            <a:extLst>
              <a:ext uri="{FF2B5EF4-FFF2-40B4-BE49-F238E27FC236}">
                <a16:creationId xmlns:a16="http://schemas.microsoft.com/office/drawing/2014/main" id="{1407F250-59A9-495B-8392-AA66F3EAB5EC}"/>
              </a:ext>
            </a:extLst>
          </p:cNvPr>
          <p:cNvCxnSpPr>
            <a:cxnSpLocks/>
            <a:stCxn id="43" idx="1"/>
          </p:cNvCxnSpPr>
          <p:nvPr/>
        </p:nvCxnSpPr>
        <p:spPr>
          <a:xfrm flipH="1">
            <a:off x="6110072" y="5185310"/>
            <a:ext cx="972320" cy="616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9236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DCE056-A675-446D-840E-C457AF29ED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object 3">
            <a:extLst>
              <a:ext uri="{FF2B5EF4-FFF2-40B4-BE49-F238E27FC236}">
                <a16:creationId xmlns:a16="http://schemas.microsoft.com/office/drawing/2014/main" id="{17777B41-8765-0043-F2B6-112687229B7D}"/>
              </a:ext>
            </a:extLst>
          </p:cNvPr>
          <p:cNvSpPr/>
          <p:nvPr/>
        </p:nvSpPr>
        <p:spPr>
          <a:xfrm>
            <a:off x="12798" y="6885344"/>
            <a:ext cx="12193986" cy="169542"/>
          </a:xfrm>
          <a:custGeom>
            <a:avLst/>
            <a:gdLst/>
            <a:ahLst/>
            <a:cxnLst/>
            <a:rect l="l" t="t" r="r" b="b"/>
            <a:pathLst>
              <a:path w="8181340" h="6858000">
                <a:moveTo>
                  <a:pt x="0" y="6858000"/>
                </a:moveTo>
                <a:lnTo>
                  <a:pt x="8180832" y="6858000"/>
                </a:lnTo>
                <a:lnTo>
                  <a:pt x="818083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528BD4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1" name="object 11">
            <a:extLst>
              <a:ext uri="{FF2B5EF4-FFF2-40B4-BE49-F238E27FC236}">
                <a16:creationId xmlns:a16="http://schemas.microsoft.com/office/drawing/2014/main" id="{A69A7BC2-15E9-94E6-8C05-D01352CE7CEE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7157" y="62671"/>
            <a:ext cx="1443227" cy="527303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5E1C586C-C1B4-7B80-AE93-452063997617}"/>
              </a:ext>
            </a:extLst>
          </p:cNvPr>
          <p:cNvSpPr txBox="1"/>
          <p:nvPr/>
        </p:nvSpPr>
        <p:spPr>
          <a:xfrm>
            <a:off x="586569" y="641202"/>
            <a:ext cx="11010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all" spc="8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Особенности </a:t>
            </a:r>
            <a:r>
              <a:rPr lang="ru-RU" sz="2000" cap="all" spc="80" dirty="0">
                <a:solidFill>
                  <a:srgbClr val="4F81B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разработки индивидуального учебного плана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4E861352-EB1E-1F29-72B0-7A92BF69B807}"/>
              </a:ext>
            </a:extLst>
          </p:cNvPr>
          <p:cNvGrpSpPr/>
          <p:nvPr/>
        </p:nvGrpSpPr>
        <p:grpSpPr>
          <a:xfrm>
            <a:off x="1534450" y="122381"/>
            <a:ext cx="2161712" cy="412148"/>
            <a:chOff x="1534450" y="122381"/>
            <a:chExt cx="2161712" cy="412148"/>
          </a:xfrm>
        </p:grpSpPr>
        <p:sp>
          <p:nvSpPr>
            <p:cNvPr id="3" name="Прямоугольник 2">
              <a:extLst>
                <a:ext uri="{FF2B5EF4-FFF2-40B4-BE49-F238E27FC236}">
                  <a16:creationId xmlns:a16="http://schemas.microsoft.com/office/drawing/2014/main" id="{A5DB825C-60C1-5476-354D-766184558C86}"/>
                </a:ext>
              </a:extLst>
            </p:cNvPr>
            <p:cNvSpPr/>
            <p:nvPr/>
          </p:nvSpPr>
          <p:spPr>
            <a:xfrm>
              <a:off x="1942037" y="136423"/>
              <a:ext cx="175412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1" i="0" u="none" strike="noStrike" kern="1200" cap="none" spc="64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Городской проект «Ресурсная школа»</a:t>
              </a:r>
              <a:endParaRPr kumimoji="0" lang="ru-RU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5" name="object 13">
              <a:extLst>
                <a:ext uri="{FF2B5EF4-FFF2-40B4-BE49-F238E27FC236}">
                  <a16:creationId xmlns:a16="http://schemas.microsoft.com/office/drawing/2014/main" id="{CD85536C-5961-8A6C-CC99-5ABE7B2FD1A8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4450" y="122381"/>
              <a:ext cx="435867" cy="412148"/>
            </a:xfrm>
            <a:prstGeom prst="rect">
              <a:avLst/>
            </a:prstGeom>
          </p:spPr>
        </p:pic>
      </p:grp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3804E62B-5D8D-4158-8AE8-AAF7BBC88666}"/>
              </a:ext>
            </a:extLst>
          </p:cNvPr>
          <p:cNvGrpSpPr/>
          <p:nvPr/>
        </p:nvGrpSpPr>
        <p:grpSpPr>
          <a:xfrm>
            <a:off x="43064" y="1330880"/>
            <a:ext cx="3854506" cy="430887"/>
            <a:chOff x="3790106" y="0"/>
            <a:chExt cx="3293165" cy="2059383"/>
          </a:xfrm>
        </p:grpSpPr>
        <p:sp>
          <p:nvSpPr>
            <p:cNvPr id="14" name="Скругленный прямоугольник 26">
              <a:extLst>
                <a:ext uri="{FF2B5EF4-FFF2-40B4-BE49-F238E27FC236}">
                  <a16:creationId xmlns:a16="http://schemas.microsoft.com/office/drawing/2014/main" id="{D73259F5-F135-460D-8D6D-2A0DADC0299D}"/>
                </a:ext>
              </a:extLst>
            </p:cNvPr>
            <p:cNvSpPr/>
            <p:nvPr/>
          </p:nvSpPr>
          <p:spPr>
            <a:xfrm>
              <a:off x="3790106" y="0"/>
              <a:ext cx="3293165" cy="2059383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28575" cap="flat" cmpd="sng" algn="ctr">
              <a:noFill/>
              <a:prstDash val="sysDash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5" name="Скругленный прямоугольник 4">
              <a:extLst>
                <a:ext uri="{FF2B5EF4-FFF2-40B4-BE49-F238E27FC236}">
                  <a16:creationId xmlns:a16="http://schemas.microsoft.com/office/drawing/2014/main" id="{0E07EDA5-68E5-4356-9D74-0C1ED00BCB26}"/>
                </a:ext>
              </a:extLst>
            </p:cNvPr>
            <p:cNvSpPr txBox="1"/>
            <p:nvPr/>
          </p:nvSpPr>
          <p:spPr>
            <a:xfrm>
              <a:off x="4033046" y="517437"/>
              <a:ext cx="2861272" cy="955370"/>
            </a:xfrm>
            <a:prstGeom prst="rect">
              <a:avLst/>
            </a:prstGeom>
            <a:noFill/>
            <a:ln w="28575" cap="flat" cmpd="sng" algn="ctr">
              <a:noFill/>
              <a:prstDash val="sysDash"/>
              <a:miter lim="800000"/>
            </a:ln>
            <a:effectLst/>
          </p:spPr>
          <p:txBody>
            <a:bodyPr spcFirstLastPara="0" vert="horz" wrap="square" lIns="64770" tIns="64770" rIns="64770" bIns="64770" numCol="1" spcCol="1270" anchor="ctr" anchorCtr="0">
              <a:noAutofit/>
            </a:bodyPr>
            <a:lstStyle>
              <a:lvl1pPr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 sz="28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defRPr>
              </a:lvl1pPr>
            </a:lstStyle>
            <a:p>
              <a:pPr marL="0" marR="0" lvl="0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all" spc="80" normalizeH="0" baseline="0" noProof="0" dirty="0">
                  <a:ln>
                    <a:noFill/>
                  </a:ln>
                  <a:solidFill>
                    <a:srgbClr val="4F81BD">
                      <a:lumMod val="7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фиксирует</a:t>
              </a:r>
            </a:p>
          </p:txBody>
        </p:sp>
      </p:grp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895751B-5B55-4B28-BBB9-DB1C2B1C3EC5}"/>
              </a:ext>
            </a:extLst>
          </p:cNvPr>
          <p:cNvSpPr/>
          <p:nvPr/>
        </p:nvSpPr>
        <p:spPr>
          <a:xfrm>
            <a:off x="180290" y="1795601"/>
            <a:ext cx="3854506" cy="1488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marR="0" lvl="0" indent="-182563" algn="l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Общий объём нагрузки (урочная и внеурочная деятельность)</a:t>
            </a:r>
          </a:p>
          <a:p>
            <a:pPr marL="182563" marR="0" lvl="0" indent="-182563" algn="l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Максимальный объём аудиторной нагрузки (полный объём учебного плана)</a:t>
            </a:r>
          </a:p>
          <a:p>
            <a:pPr marL="182563" marR="0" lvl="0" indent="-182563" algn="l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Состав предметных областей </a:t>
            </a:r>
          </a:p>
          <a:p>
            <a:pPr marL="182563" marR="0" lvl="0" indent="-182563" algn="l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Распределение учебного времени, отводимого на освоение предметных областей по учебным предметам</a:t>
            </a: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600FD226-4C27-4C96-BA4F-B59F4075FECD}"/>
              </a:ext>
            </a:extLst>
          </p:cNvPr>
          <p:cNvGrpSpPr/>
          <p:nvPr/>
        </p:nvGrpSpPr>
        <p:grpSpPr>
          <a:xfrm>
            <a:off x="4160392" y="1303661"/>
            <a:ext cx="3854506" cy="430887"/>
            <a:chOff x="3790106" y="0"/>
            <a:chExt cx="3293165" cy="2059383"/>
          </a:xfrm>
        </p:grpSpPr>
        <p:sp>
          <p:nvSpPr>
            <p:cNvPr id="19" name="Скругленный прямоугольник 26">
              <a:extLst>
                <a:ext uri="{FF2B5EF4-FFF2-40B4-BE49-F238E27FC236}">
                  <a16:creationId xmlns:a16="http://schemas.microsoft.com/office/drawing/2014/main" id="{C93D5CBF-A9B7-489F-AC4E-C3DDA82103FB}"/>
                </a:ext>
              </a:extLst>
            </p:cNvPr>
            <p:cNvSpPr/>
            <p:nvPr/>
          </p:nvSpPr>
          <p:spPr>
            <a:xfrm>
              <a:off x="3790106" y="0"/>
              <a:ext cx="3293165" cy="2059383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28575" cap="flat" cmpd="sng" algn="ctr">
              <a:noFill/>
              <a:prstDash val="sysDash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" name="Скругленный прямоугольник 4">
              <a:extLst>
                <a:ext uri="{FF2B5EF4-FFF2-40B4-BE49-F238E27FC236}">
                  <a16:creationId xmlns:a16="http://schemas.microsoft.com/office/drawing/2014/main" id="{B5C374C8-D08E-495E-AB4E-767A37E2A297}"/>
                </a:ext>
              </a:extLst>
            </p:cNvPr>
            <p:cNvSpPr txBox="1"/>
            <p:nvPr/>
          </p:nvSpPr>
          <p:spPr>
            <a:xfrm>
              <a:off x="4033046" y="517437"/>
              <a:ext cx="2861272" cy="955370"/>
            </a:xfrm>
            <a:prstGeom prst="rect">
              <a:avLst/>
            </a:prstGeom>
            <a:noFill/>
            <a:ln w="28575" cap="flat" cmpd="sng" algn="ctr">
              <a:noFill/>
              <a:prstDash val="sysDash"/>
              <a:miter lim="800000"/>
            </a:ln>
            <a:effectLst/>
          </p:spPr>
          <p:txBody>
            <a:bodyPr spcFirstLastPara="0" vert="horz" wrap="square" lIns="64770" tIns="64770" rIns="64770" bIns="64770" numCol="1" spcCol="1270" anchor="ctr" anchorCtr="0">
              <a:noAutofit/>
            </a:bodyPr>
            <a:lstStyle>
              <a:lvl1pPr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 sz="28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defRPr>
              </a:lvl1pPr>
            </a:lstStyle>
            <a:p>
              <a:pPr marL="0" marR="0" lvl="0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all" spc="80" normalizeH="0" baseline="0" noProof="0" dirty="0">
                  <a:ln>
                    <a:noFill/>
                  </a:ln>
                  <a:solidFill>
                    <a:srgbClr val="4F81BD">
                      <a:lumMod val="7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составляется</a:t>
              </a:r>
            </a:p>
          </p:txBody>
        </p:sp>
      </p:grpSp>
      <p:grpSp>
        <p:nvGrpSpPr>
          <p:cNvPr id="21" name="Группа 20">
            <a:extLst>
              <a:ext uri="{FF2B5EF4-FFF2-40B4-BE49-F238E27FC236}">
                <a16:creationId xmlns:a16="http://schemas.microsoft.com/office/drawing/2014/main" id="{94516931-8AA3-4C9B-B7D9-6C71A8679A95}"/>
              </a:ext>
            </a:extLst>
          </p:cNvPr>
          <p:cNvGrpSpPr/>
          <p:nvPr/>
        </p:nvGrpSpPr>
        <p:grpSpPr>
          <a:xfrm>
            <a:off x="8204731" y="1264746"/>
            <a:ext cx="3854506" cy="430887"/>
            <a:chOff x="3790106" y="0"/>
            <a:chExt cx="3293165" cy="2059383"/>
          </a:xfrm>
        </p:grpSpPr>
        <p:sp>
          <p:nvSpPr>
            <p:cNvPr id="22" name="Скругленный прямоугольник 26">
              <a:extLst>
                <a:ext uri="{FF2B5EF4-FFF2-40B4-BE49-F238E27FC236}">
                  <a16:creationId xmlns:a16="http://schemas.microsoft.com/office/drawing/2014/main" id="{213205E1-5F98-4686-8150-47DADFD32150}"/>
                </a:ext>
              </a:extLst>
            </p:cNvPr>
            <p:cNvSpPr/>
            <p:nvPr/>
          </p:nvSpPr>
          <p:spPr>
            <a:xfrm>
              <a:off x="3790106" y="0"/>
              <a:ext cx="3293165" cy="2059383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28575" cap="flat" cmpd="sng" algn="ctr">
              <a:noFill/>
              <a:prstDash val="sysDash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3" name="Скругленный прямоугольник 4">
              <a:extLst>
                <a:ext uri="{FF2B5EF4-FFF2-40B4-BE49-F238E27FC236}">
                  <a16:creationId xmlns:a16="http://schemas.microsoft.com/office/drawing/2014/main" id="{1F392637-F19D-4E42-9470-2C3ED6546682}"/>
                </a:ext>
              </a:extLst>
            </p:cNvPr>
            <p:cNvSpPr txBox="1"/>
            <p:nvPr/>
          </p:nvSpPr>
          <p:spPr>
            <a:xfrm>
              <a:off x="4033046" y="517437"/>
              <a:ext cx="2861272" cy="955370"/>
            </a:xfrm>
            <a:prstGeom prst="rect">
              <a:avLst/>
            </a:prstGeom>
            <a:noFill/>
            <a:ln w="28575" cap="flat" cmpd="sng" algn="ctr">
              <a:noFill/>
              <a:prstDash val="sysDash"/>
              <a:miter lim="800000"/>
            </a:ln>
            <a:effectLst/>
          </p:spPr>
          <p:txBody>
            <a:bodyPr spcFirstLastPara="0" vert="horz" wrap="square" lIns="64770" tIns="64770" rIns="64770" bIns="64770" numCol="1" spcCol="1270" anchor="ctr" anchorCtr="0">
              <a:noAutofit/>
            </a:bodyPr>
            <a:lstStyle>
              <a:lvl1pPr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 sz="28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defRPr>
              </a:lvl1pPr>
            </a:lstStyle>
            <a:p>
              <a:pPr marL="0" marR="0" lvl="0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all" spc="80" normalizeH="0" baseline="0" noProof="0" dirty="0">
                  <a:ln>
                    <a:noFill/>
                  </a:ln>
                  <a:solidFill>
                    <a:srgbClr val="4F81BD">
                      <a:lumMod val="7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определяет</a:t>
              </a:r>
            </a:p>
          </p:txBody>
        </p:sp>
      </p:grp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24C918F-8646-443D-A160-532421CF7DF6}"/>
              </a:ext>
            </a:extLst>
          </p:cNvPr>
          <p:cNvSpPr/>
          <p:nvPr/>
        </p:nvSpPr>
        <p:spPr>
          <a:xfrm>
            <a:off x="8204731" y="1777619"/>
            <a:ext cx="3846727" cy="97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marR="0" lvl="0" indent="-171450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Перечень предметов</a:t>
            </a:r>
          </a:p>
          <a:p>
            <a:pPr marL="171450" lvl="0" indent="-17145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Трудоёмкость (количество часов) учебных предметов, курсов</a:t>
            </a:r>
          </a:p>
          <a:p>
            <a:pPr marL="171450" indent="-17145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Последовательность и распределение по периодам обучения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CAA9E731-87BC-4E26-8317-36558766533F}"/>
              </a:ext>
            </a:extLst>
          </p:cNvPr>
          <p:cNvSpPr/>
          <p:nvPr/>
        </p:nvSpPr>
        <p:spPr>
          <a:xfrm>
            <a:off x="4122533" y="1816547"/>
            <a:ext cx="3846727" cy="820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marR="0" lvl="0" indent="-171450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 один учебный год</a:t>
            </a:r>
          </a:p>
          <a:p>
            <a:pPr marL="171450" indent="-17145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 иной срок, указанный в заявлении родителей (законных представителей) о переводе на ИУП</a:t>
            </a:r>
          </a:p>
          <a:p>
            <a:pPr marL="171450" marR="0" lvl="0" indent="-171450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6" name="Группа 25">
            <a:extLst>
              <a:ext uri="{FF2B5EF4-FFF2-40B4-BE49-F238E27FC236}">
                <a16:creationId xmlns:a16="http://schemas.microsoft.com/office/drawing/2014/main" id="{2BBAF268-E7F7-4CA2-8C5E-E3AE6ED57C8F}"/>
              </a:ext>
            </a:extLst>
          </p:cNvPr>
          <p:cNvGrpSpPr/>
          <p:nvPr/>
        </p:nvGrpSpPr>
        <p:grpSpPr>
          <a:xfrm>
            <a:off x="4227392" y="3195040"/>
            <a:ext cx="3854506" cy="430887"/>
            <a:chOff x="3790106" y="0"/>
            <a:chExt cx="3293165" cy="2059383"/>
          </a:xfrm>
        </p:grpSpPr>
        <p:sp>
          <p:nvSpPr>
            <p:cNvPr id="28" name="Скругленный прямоугольник 26">
              <a:extLst>
                <a:ext uri="{FF2B5EF4-FFF2-40B4-BE49-F238E27FC236}">
                  <a16:creationId xmlns:a16="http://schemas.microsoft.com/office/drawing/2014/main" id="{072F8C77-8F7D-4B8D-955D-748798E6FEF4}"/>
                </a:ext>
              </a:extLst>
            </p:cNvPr>
            <p:cNvSpPr/>
            <p:nvPr/>
          </p:nvSpPr>
          <p:spPr>
            <a:xfrm>
              <a:off x="3790106" y="0"/>
              <a:ext cx="3293165" cy="2059383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28575" cap="flat" cmpd="sng" algn="ctr">
              <a:noFill/>
              <a:prstDash val="sysDash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9" name="Скругленный прямоугольник 4">
              <a:extLst>
                <a:ext uri="{FF2B5EF4-FFF2-40B4-BE49-F238E27FC236}">
                  <a16:creationId xmlns:a16="http://schemas.microsoft.com/office/drawing/2014/main" id="{7286998D-4269-4251-9057-E0CD34D70713}"/>
                </a:ext>
              </a:extLst>
            </p:cNvPr>
            <p:cNvSpPr txBox="1"/>
            <p:nvPr/>
          </p:nvSpPr>
          <p:spPr>
            <a:xfrm>
              <a:off x="4033046" y="517437"/>
              <a:ext cx="2861272" cy="955370"/>
            </a:xfrm>
            <a:prstGeom prst="rect">
              <a:avLst/>
            </a:prstGeom>
            <a:noFill/>
            <a:ln w="28575" cap="flat" cmpd="sng" algn="ctr">
              <a:noFill/>
              <a:prstDash val="sysDash"/>
              <a:miter lim="800000"/>
            </a:ln>
            <a:effectLst/>
          </p:spPr>
          <p:txBody>
            <a:bodyPr spcFirstLastPara="0" vert="horz" wrap="square" lIns="64770" tIns="64770" rIns="64770" bIns="64770" numCol="1" spcCol="1270" anchor="ctr" anchorCtr="0">
              <a:noAutofit/>
            </a:bodyPr>
            <a:lstStyle>
              <a:lvl1pPr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 sz="28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defRPr>
              </a:lvl1pPr>
            </a:lstStyle>
            <a:p>
              <a:pPr marL="0" marR="0" lvl="0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all" spc="80" normalizeH="0" baseline="0" noProof="0" dirty="0">
                  <a:ln>
                    <a:noFill/>
                  </a:ln>
                  <a:solidFill>
                    <a:srgbClr val="4F81BD">
                      <a:lumMod val="7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соответствует</a:t>
              </a:r>
            </a:p>
          </p:txBody>
        </p:sp>
      </p:grpSp>
      <p:sp>
        <p:nvSpPr>
          <p:cNvPr id="34" name="Скругленный прямоугольник 26">
            <a:extLst>
              <a:ext uri="{FF2B5EF4-FFF2-40B4-BE49-F238E27FC236}">
                <a16:creationId xmlns:a16="http://schemas.microsoft.com/office/drawing/2014/main" id="{9D0C36A0-EA41-4E35-904B-574CF5837A53}"/>
              </a:ext>
            </a:extLst>
          </p:cNvPr>
          <p:cNvSpPr/>
          <p:nvPr/>
        </p:nvSpPr>
        <p:spPr>
          <a:xfrm>
            <a:off x="8219102" y="3205376"/>
            <a:ext cx="3854506" cy="476254"/>
          </a:xfrm>
          <a:prstGeom prst="roundRect">
            <a:avLst>
              <a:gd name="adj" fmla="val 10000"/>
            </a:avLst>
          </a:prstGeom>
          <a:solidFill>
            <a:schemeClr val="bg1"/>
          </a:solidFill>
          <a:ln w="28575" cap="flat" cmpd="sng" algn="ctr">
            <a:noFill/>
            <a:prstDash val="sysDash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BDCA2D3-49C9-4880-A0EB-F82F1C2B0BF8}"/>
              </a:ext>
            </a:extLst>
          </p:cNvPr>
          <p:cNvSpPr/>
          <p:nvPr/>
        </p:nvSpPr>
        <p:spPr>
          <a:xfrm>
            <a:off x="177064" y="3849391"/>
            <a:ext cx="372050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marR="0" lvl="0" indent="-1825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Различные формы организации учебных занятий</a:t>
            </a:r>
          </a:p>
          <a:p>
            <a:pPr marL="182563" indent="-182563" algn="just">
              <a:buFont typeface="Arial" panose="020B0604020202020204" pitchFamily="34" charset="0"/>
              <a:buChar char="•"/>
              <a:defRPr/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Формы промежуточной аттестации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" name="object 2">
            <a:extLst>
              <a:ext uri="{FF2B5EF4-FFF2-40B4-BE49-F238E27FC236}">
                <a16:creationId xmlns:a16="http://schemas.microsoft.com/office/drawing/2014/main" id="{82DD7714-A044-4138-807E-A3DFD418947D}"/>
              </a:ext>
            </a:extLst>
          </p:cNvPr>
          <p:cNvSpPr txBox="1"/>
          <p:nvPr/>
        </p:nvSpPr>
        <p:spPr>
          <a:xfrm>
            <a:off x="11982295" y="123503"/>
            <a:ext cx="1250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ea typeface="+mn-ea"/>
                <a:cs typeface="Microsoft Sans Serif"/>
              </a:rPr>
              <a:t>9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ea typeface="+mn-ea"/>
              <a:cs typeface="Microsoft Sans Serif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4293C7D-9A0B-4CCB-BB34-DB7BD2AF3F72}"/>
              </a:ext>
            </a:extLst>
          </p:cNvPr>
          <p:cNvSpPr/>
          <p:nvPr/>
        </p:nvSpPr>
        <p:spPr>
          <a:xfrm>
            <a:off x="8378906" y="3781593"/>
            <a:ext cx="3717151" cy="1967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Школа обязана предоставить обучающемуся, родителям в пределах ИУП по запросу:</a:t>
            </a:r>
          </a:p>
          <a:p>
            <a:pPr marL="184150" indent="-171450"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изменение последовательности и распределения по периодам обучения</a:t>
            </a:r>
          </a:p>
          <a:p>
            <a:pPr marL="184150" indent="-171450" defTabSz="931863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298450" algn="l"/>
                <a:tab pos="2779713" algn="l"/>
                <a:tab pos="5559425" algn="l"/>
              </a:tabLst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 самостоятельного изучения</a:t>
            </a:r>
          </a:p>
          <a:p>
            <a:pPr marL="183515" marR="5080" indent="-171450" defTabSz="931863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298450" algn="l"/>
                <a:tab pos="2779713" algn="l"/>
                <a:tab pos="5559425" algn="l"/>
              </a:tabLst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углубленное изучение в пределах имеющейся трудоёмкости (без дополнительных материально – технических ресурсов)</a:t>
            </a:r>
          </a:p>
          <a:p>
            <a:pPr marL="183515" marR="5080" indent="-171450" defTabSz="931863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298450" algn="l"/>
                <a:tab pos="2779713" algn="l"/>
                <a:tab pos="5559425" algn="l"/>
              </a:tabLst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включение в перечень дополнительного элективного предмета, курса при условии самостоятельного изучения</a:t>
            </a:r>
          </a:p>
        </p:txBody>
      </p:sp>
      <p:sp>
        <p:nvSpPr>
          <p:cNvPr id="35" name="Скругленный прямоугольник 4">
            <a:extLst>
              <a:ext uri="{FF2B5EF4-FFF2-40B4-BE49-F238E27FC236}">
                <a16:creationId xmlns:a16="http://schemas.microsoft.com/office/drawing/2014/main" id="{40EEFA41-0B10-4970-BDC7-0812C2E1C7E0}"/>
              </a:ext>
            </a:extLst>
          </p:cNvPr>
          <p:cNvSpPr txBox="1"/>
          <p:nvPr/>
        </p:nvSpPr>
        <p:spPr>
          <a:xfrm>
            <a:off x="8581961" y="3264593"/>
            <a:ext cx="3348994" cy="199893"/>
          </a:xfrm>
          <a:prstGeom prst="rect">
            <a:avLst/>
          </a:prstGeom>
          <a:noFill/>
          <a:ln w="28575" cap="flat" cmpd="sng" algn="ctr">
            <a:noFill/>
            <a:prstDash val="sysDash"/>
            <a:miter lim="800000"/>
          </a:ln>
          <a:effectLst/>
        </p:spPr>
        <p:txBody>
          <a:bodyPr spcFirstLastPara="0" vert="horz" wrap="square" lIns="64770" tIns="64770" rIns="64770" bIns="64770" numCol="1" spcCol="1270" anchor="ctr" anchorCtr="0">
            <a:noAutofit/>
          </a:bodyPr>
          <a:lstStyle>
            <a:lvl1pPr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280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defRPr>
            </a:lvl1pPr>
          </a:lstStyle>
          <a:p>
            <a:pPr marL="0" marR="0" lvl="0" indent="0" algn="ctr" defTabSz="7556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all" spc="8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предоставляет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E00D25B9-5357-4B58-A3AD-19FE97D66D4D}"/>
              </a:ext>
            </a:extLst>
          </p:cNvPr>
          <p:cNvSpPr/>
          <p:nvPr/>
        </p:nvSpPr>
        <p:spPr>
          <a:xfrm>
            <a:off x="4160392" y="3809253"/>
            <a:ext cx="405871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Учебным планам АООП, санитарным правилам и нормам:</a:t>
            </a:r>
          </a:p>
          <a:p>
            <a:pPr marL="184150" marR="508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объем дневной учебной нагрузки</a:t>
            </a:r>
          </a:p>
          <a:p>
            <a:pPr marL="184150" marR="508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объем недельной учебной нагрузки </a:t>
            </a:r>
          </a:p>
          <a:p>
            <a:pPr marL="184150" marR="508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учебных и внеурочных мероприятий</a:t>
            </a:r>
          </a:p>
          <a:p>
            <a:pPr marL="184150" marR="508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1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расписание занятий</a:t>
            </a:r>
            <a:endParaRPr lang="ru-RU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4150" marR="508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объем домашних заданий</a:t>
            </a:r>
          </a:p>
        </p:txBody>
      </p:sp>
      <p:grpSp>
        <p:nvGrpSpPr>
          <p:cNvPr id="37" name="Группа 36">
            <a:extLst>
              <a:ext uri="{FF2B5EF4-FFF2-40B4-BE49-F238E27FC236}">
                <a16:creationId xmlns:a16="http://schemas.microsoft.com/office/drawing/2014/main" id="{CC3412CC-F4AF-494A-B1B3-CFCAD8323C59}"/>
              </a:ext>
            </a:extLst>
          </p:cNvPr>
          <p:cNvGrpSpPr/>
          <p:nvPr/>
        </p:nvGrpSpPr>
        <p:grpSpPr>
          <a:xfrm>
            <a:off x="74659" y="3217550"/>
            <a:ext cx="3854506" cy="430887"/>
            <a:chOff x="320010" y="563592"/>
            <a:chExt cx="3293165" cy="2059383"/>
          </a:xfrm>
        </p:grpSpPr>
        <p:sp>
          <p:nvSpPr>
            <p:cNvPr id="38" name="Скругленный прямоугольник 26">
              <a:extLst>
                <a:ext uri="{FF2B5EF4-FFF2-40B4-BE49-F238E27FC236}">
                  <a16:creationId xmlns:a16="http://schemas.microsoft.com/office/drawing/2014/main" id="{F35D494C-63A7-4466-890A-9D80DEC85568}"/>
                </a:ext>
              </a:extLst>
            </p:cNvPr>
            <p:cNvSpPr/>
            <p:nvPr/>
          </p:nvSpPr>
          <p:spPr>
            <a:xfrm>
              <a:off x="320010" y="563592"/>
              <a:ext cx="3293165" cy="2059383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28575" cap="flat" cmpd="sng" algn="ctr">
              <a:noFill/>
              <a:prstDash val="sysDash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9" name="Скругленный прямоугольник 4">
              <a:extLst>
                <a:ext uri="{FF2B5EF4-FFF2-40B4-BE49-F238E27FC236}">
                  <a16:creationId xmlns:a16="http://schemas.microsoft.com/office/drawing/2014/main" id="{3A6FB8D4-B8DE-4453-8041-43DF64A489B8}"/>
                </a:ext>
              </a:extLst>
            </p:cNvPr>
            <p:cNvSpPr txBox="1"/>
            <p:nvPr/>
          </p:nvSpPr>
          <p:spPr>
            <a:xfrm>
              <a:off x="535957" y="1019265"/>
              <a:ext cx="2861272" cy="955370"/>
            </a:xfrm>
            <a:prstGeom prst="rect">
              <a:avLst/>
            </a:prstGeom>
            <a:noFill/>
            <a:ln w="28575" cap="flat" cmpd="sng" algn="ctr">
              <a:noFill/>
              <a:prstDash val="sysDash"/>
              <a:miter lim="800000"/>
            </a:ln>
            <a:effectLst/>
          </p:spPr>
          <p:txBody>
            <a:bodyPr spcFirstLastPara="0" vert="horz" wrap="square" lIns="64770" tIns="64770" rIns="64770" bIns="64770" numCol="1" spcCol="1270" anchor="ctr" anchorCtr="0">
              <a:noAutofit/>
            </a:bodyPr>
            <a:lstStyle>
              <a:lvl1pPr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 sz="28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defRPr>
              </a:lvl1pPr>
            </a:lstStyle>
            <a:p>
              <a:pPr marL="0" marR="0" lvl="0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all" spc="80" normalizeH="0" baseline="0" noProof="0" dirty="0">
                  <a:ln>
                    <a:noFill/>
                  </a:ln>
                  <a:solidFill>
                    <a:srgbClr val="4F81BD">
                      <a:lumMod val="7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отражает</a:t>
              </a:r>
            </a:p>
          </p:txBody>
        </p:sp>
      </p:grp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23F94853-8607-4D3C-92D9-F89AEE497F11}"/>
              </a:ext>
            </a:extLst>
          </p:cNvPr>
          <p:cNvSpPr/>
          <p:nvPr/>
        </p:nvSpPr>
        <p:spPr>
          <a:xfrm>
            <a:off x="381724" y="5399097"/>
            <a:ext cx="3515846" cy="1472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ts val="1675"/>
              </a:lnSpc>
              <a:spcBef>
                <a:spcPts val="105"/>
              </a:spcBef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АООП предусматривает возможность и механизмы разработки ИУП с учётом требований ФГОС и ФАОП соответствующего уровня:</a:t>
            </a:r>
          </a:p>
          <a:p>
            <a:pPr marL="184150" indent="-171450">
              <a:lnSpc>
                <a:spcPts val="1675"/>
              </a:lnSpc>
              <a:buFont typeface="Arial" panose="020B0604020202020204" pitchFamily="34" charset="0"/>
              <a:buChar char="•"/>
              <a:tabLst>
                <a:tab pos="299085" algn="l"/>
              </a:tabLst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ФГОС НОО ОВЗ и ФАОП НОО ОВЗ</a:t>
            </a:r>
          </a:p>
          <a:p>
            <a:pPr marL="184150" indent="-17145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299085" algn="l"/>
              </a:tabLst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ФГОС ООО и ФАОП ООО ОВЗ</a:t>
            </a:r>
          </a:p>
          <a:p>
            <a:pPr marL="184150" indent="-17145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299085" algn="l"/>
              </a:tabLst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ФГОС СОО и ФОП СОО</a:t>
            </a:r>
          </a:p>
          <a:p>
            <a:pPr marL="184150" indent="-17145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299085" algn="l"/>
              </a:tabLst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ФГОС УО и ФАООП УО</a:t>
            </a:r>
          </a:p>
        </p:txBody>
      </p:sp>
      <p:grpSp>
        <p:nvGrpSpPr>
          <p:cNvPr id="50" name="Группа 49">
            <a:extLst>
              <a:ext uri="{FF2B5EF4-FFF2-40B4-BE49-F238E27FC236}">
                <a16:creationId xmlns:a16="http://schemas.microsoft.com/office/drawing/2014/main" id="{815245FA-612D-47B6-B41C-7E9248013C44}"/>
              </a:ext>
            </a:extLst>
          </p:cNvPr>
          <p:cNvGrpSpPr/>
          <p:nvPr/>
        </p:nvGrpSpPr>
        <p:grpSpPr>
          <a:xfrm>
            <a:off x="59557" y="4783230"/>
            <a:ext cx="3854506" cy="430887"/>
            <a:chOff x="1659878" y="-435633"/>
            <a:chExt cx="3293165" cy="2059383"/>
          </a:xfrm>
        </p:grpSpPr>
        <p:sp>
          <p:nvSpPr>
            <p:cNvPr id="51" name="Скругленный прямоугольник 26">
              <a:extLst>
                <a:ext uri="{FF2B5EF4-FFF2-40B4-BE49-F238E27FC236}">
                  <a16:creationId xmlns:a16="http://schemas.microsoft.com/office/drawing/2014/main" id="{7D1EB229-A167-47EA-AAF2-04E01C712193}"/>
                </a:ext>
              </a:extLst>
            </p:cNvPr>
            <p:cNvSpPr/>
            <p:nvPr/>
          </p:nvSpPr>
          <p:spPr>
            <a:xfrm>
              <a:off x="1659878" y="-435633"/>
              <a:ext cx="3293165" cy="2059383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28575" cap="flat" cmpd="sng" algn="ctr">
              <a:noFill/>
              <a:prstDash val="sysDash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2" name="Скругленный прямоугольник 4">
              <a:extLst>
                <a:ext uri="{FF2B5EF4-FFF2-40B4-BE49-F238E27FC236}">
                  <a16:creationId xmlns:a16="http://schemas.microsoft.com/office/drawing/2014/main" id="{3B9EE853-96EB-4F94-985C-9D9678EDA09C}"/>
                </a:ext>
              </a:extLst>
            </p:cNvPr>
            <p:cNvSpPr txBox="1"/>
            <p:nvPr/>
          </p:nvSpPr>
          <p:spPr>
            <a:xfrm>
              <a:off x="1861733" y="-18568"/>
              <a:ext cx="2861272" cy="955369"/>
            </a:xfrm>
            <a:prstGeom prst="rect">
              <a:avLst/>
            </a:prstGeom>
            <a:noFill/>
            <a:ln w="28575" cap="flat" cmpd="sng" algn="ctr">
              <a:noFill/>
              <a:prstDash val="sysDash"/>
              <a:miter lim="800000"/>
            </a:ln>
            <a:effectLst/>
          </p:spPr>
          <p:txBody>
            <a:bodyPr spcFirstLastPara="0" vert="horz" wrap="square" lIns="64770" tIns="64770" rIns="64770" bIns="64770" numCol="1" spcCol="1270" anchor="ctr" anchorCtr="0">
              <a:noAutofit/>
            </a:bodyPr>
            <a:lstStyle>
              <a:lvl1pPr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 sz="28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defRPr>
              </a:lvl1pPr>
            </a:lstStyle>
            <a:p>
              <a:pPr marL="0" marR="0" lvl="0" indent="0" algn="ctr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all" spc="80" normalizeH="0" baseline="0" noProof="0" dirty="0">
                  <a:ln>
                    <a:noFill/>
                  </a:ln>
                  <a:solidFill>
                    <a:srgbClr val="4F81BD">
                      <a:lumMod val="7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учитывает</a:t>
              </a:r>
            </a:p>
          </p:txBody>
        </p:sp>
      </p:grp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620C6666-7E45-45D6-A3F8-A8B779EEEF5B}"/>
              </a:ext>
            </a:extLst>
          </p:cNvPr>
          <p:cNvSpPr/>
          <p:nvPr/>
        </p:nvSpPr>
        <p:spPr>
          <a:xfrm>
            <a:off x="4347243" y="5915814"/>
            <a:ext cx="2286000" cy="498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ru-RU" sz="900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</a:t>
            </a:r>
            <a:endParaRPr lang="ru-RU" sz="6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ru-RU" sz="800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Положение </a:t>
            </a:r>
            <a:r>
              <a:rPr lang="ru-RU" sz="700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 индивидуальном учебном плане </a:t>
            </a:r>
            <a:br>
              <a:rPr lang="ru-RU" sz="700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800" i="1" dirty="0"/>
              <a:t>(утв. Приказом ДОНМ от 12.11.2021 № 682)</a:t>
            </a: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BD17D423-80BC-40B7-9288-637F51DD54D9}"/>
              </a:ext>
            </a:extLst>
          </p:cNvPr>
          <p:cNvSpPr/>
          <p:nvPr/>
        </p:nvSpPr>
        <p:spPr>
          <a:xfrm>
            <a:off x="4108593" y="2637118"/>
            <a:ext cx="6096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Clr>
                <a:schemeClr val="tx1"/>
              </a:buClr>
              <a:buSzPct val="114000"/>
              <a:buFont typeface="Arial" panose="020B0604020202020204" pitchFamily="34" charset="0"/>
              <a:buChar char="•"/>
            </a:pPr>
            <a:endParaRPr lang="ru-RU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ttp://qrcoder.ru/code/?https%3A%2F%2Fdrive.google.com%2Ffile%2Fd%2F1tjGBlWy3_wBM7GoOVN-QDMecDVj4ePzG%2Fview%3Fusp%3Dsharing&amp;4&amp;0">
            <a:extLst>
              <a:ext uri="{FF2B5EF4-FFF2-40B4-BE49-F238E27FC236}">
                <a16:creationId xmlns:a16="http://schemas.microsoft.com/office/drawing/2014/main" id="{E6FAEE39-C428-4E83-8F87-65CA30B29C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1758" y="5687962"/>
            <a:ext cx="909669" cy="909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39359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3637</TotalTime>
  <Words>2093</Words>
  <Application>Microsoft Office PowerPoint</Application>
  <PresentationFormat>Широкоэкранный</PresentationFormat>
  <Paragraphs>297</Paragraphs>
  <Slides>13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Arial</vt:lpstr>
      <vt:lpstr>Arial Black</vt:lpstr>
      <vt:lpstr>Calibri</vt:lpstr>
      <vt:lpstr>Calibri Light</vt:lpstr>
      <vt:lpstr>Microsoft Sans Serif</vt:lpstr>
      <vt:lpstr>Tahoma</vt:lpstr>
      <vt:lpstr>Times New Roman</vt:lpstr>
      <vt:lpstr>Тема Office</vt:lpstr>
      <vt:lpstr>2_Office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Чабановская Елена Сергеевна</dc:creator>
  <cp:lastModifiedBy>Голованова Ольга Валерьевна</cp:lastModifiedBy>
  <cp:revision>271</cp:revision>
  <cp:lastPrinted>2024-11-14T10:51:41Z</cp:lastPrinted>
  <dcterms:created xsi:type="dcterms:W3CDTF">2024-09-26T13:08:47Z</dcterms:created>
  <dcterms:modified xsi:type="dcterms:W3CDTF">2024-11-15T10:30:55Z</dcterms:modified>
</cp:coreProperties>
</file>