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20"/>
  </p:notesMasterIdLst>
  <p:sldIdLst>
    <p:sldId id="315" r:id="rId2"/>
    <p:sldId id="335" r:id="rId3"/>
    <p:sldId id="319" r:id="rId4"/>
    <p:sldId id="320" r:id="rId5"/>
    <p:sldId id="321" r:id="rId6"/>
    <p:sldId id="322" r:id="rId7"/>
    <p:sldId id="323" r:id="rId8"/>
    <p:sldId id="325" r:id="rId9"/>
    <p:sldId id="326" r:id="rId10"/>
    <p:sldId id="327" r:id="rId11"/>
    <p:sldId id="329" r:id="rId12"/>
    <p:sldId id="330" r:id="rId13"/>
    <p:sldId id="328" r:id="rId14"/>
    <p:sldId id="331" r:id="rId15"/>
    <p:sldId id="332" r:id="rId16"/>
    <p:sldId id="333" r:id="rId17"/>
    <p:sldId id="324" r:id="rId18"/>
    <p:sldId id="33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pos="438" userDrawn="1">
          <p15:clr>
            <a:srgbClr val="A4A3A4"/>
          </p15:clr>
        </p15:guide>
        <p15:guide id="3" pos="7242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orient="horz" pos="12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FFFFCC"/>
    <a:srgbClr val="DDDDDD"/>
    <a:srgbClr val="84AC04"/>
    <a:srgbClr val="666699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41" autoAdjust="0"/>
  </p:normalViewPr>
  <p:slideViewPr>
    <p:cSldViewPr snapToGrid="0">
      <p:cViewPr varScale="1">
        <p:scale>
          <a:sx n="83" d="100"/>
          <a:sy n="83" d="100"/>
        </p:scale>
        <p:origin x="662" y="67"/>
      </p:cViewPr>
      <p:guideLst>
        <p:guide orient="horz" pos="164"/>
        <p:guide pos="438"/>
        <p:guide pos="7242"/>
        <p:guide pos="3840"/>
        <p:guide orient="horz" pos="12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C5160-7186-4858-A283-CB41DE1A575D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EAC9A-1CF4-46F5-9ECA-FD05EEECF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60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18E3-3D4C-5D4E-8913-C1FC95020DFA}" type="datetime1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01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DA39-D100-0948-B93F-A16D2D33E3BB}" type="datetime1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77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FE54-91FB-7045-BE71-7434FAA46AF8}" type="datetime1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82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B7C7-E19D-2D48-8078-DBDF2C021140}" type="datetime1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76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5D404-9736-C242-BB3D-BFECA6D239D1}" type="datetime1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92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914-A65F-2F42-8E10-36D2A6945E8D}" type="datetime1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58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CC9-0678-1243-B4AB-4A8B0A922622}" type="datetime1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24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B7D-7DD4-9D45-80A7-E2E503EFB021}" type="datetime1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98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496A-BEA6-9141-975D-3E8149709946}" type="datetime1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45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3B0D47-9AA1-D840-BC44-69DA841130CB}" type="datetime1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45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ED01-7380-E34A-BC4B-8C68AD794589}" type="datetime1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99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4BE164C-8A66-4C49-BACC-60D26E52A00F}" type="datetime1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F80C7F-682A-4A05-AC15-8113E26A43D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81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06C96D-0629-AD42-B33B-BD4FDD495F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80"/>
            <a:ext cx="12192000" cy="6842240"/>
          </a:xfrm>
          <a:prstGeom prst="rect">
            <a:avLst/>
          </a:prstGeom>
        </p:spPr>
      </p:pic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814F9A-A253-B54A-A7B9-AE4D5E651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964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952625"/>
            <a:ext cx="10801350" cy="397178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Арт-терапевтические методы в обучении и воспитании детей с РАС.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обучении детей с РАС эффективно используются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арттерапевтические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методы: </a:t>
            </a:r>
          </a:p>
          <a:p>
            <a:pPr marL="266700" indent="-258763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рисуночная терапия </a:t>
            </a:r>
          </a:p>
          <a:p>
            <a:pPr marL="266700" indent="-258763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музыкотерапия </a:t>
            </a:r>
          </a:p>
          <a:p>
            <a:pPr marL="266700" indent="-258763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песочная терапия</a:t>
            </a:r>
          </a:p>
          <a:p>
            <a:pPr marL="266700" indent="-258763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представляют собой невербальную форму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основной упор делается на творческое самовыражение ребенка. 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42B981-CFFE-7146-811D-1151182F8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A7C6238-E34C-A942-A6B7-B798DEFD01FB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0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952625"/>
            <a:ext cx="10801350" cy="395330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Применение информационных технологий и технических средств обучения детьми с РАС.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Практикующими врачами замечено, что многих людей с расстройствами аутистического спектра привлекают компьютеры, и это используется в терапевтических и образовательных целях. Основанные на наблюдениях описания указывают, что интернет принёс новые возможности для коммуникации аутичных людей друг с другом через чаты, доски объявлений и рассылки электронной почты. Интернет также предлагает аутичным людям более комфортное пространство для коммуникации, в котором, быть может, их общение представляется менее странным. </a:t>
            </a:r>
            <a:endParaRPr lang="ru-RU" sz="2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FC0DBFC-6874-D44E-BED8-00762BFB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8A421CE0-3DC3-EF46-95EE-A75A7CB9FA21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99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4" y="1952625"/>
            <a:ext cx="10801351" cy="39264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Методика альтернативной системы коммуникации и развития речи с помощью карточек PECS (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программы PECS является побудить ребенка спонтанно начать коммуникационное взаимодействие. В основе метода лежит тот факт, что повод для общения должен предшествовать фактической речевой деятельности. Метод начинается с определения потенциальных стимулов (того, что ребенок любит и хочет).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освоения «аутичным» ребенком необходимых навыков межличностных отношений является длительным и постепенным и требует большого терпения от взрослых.</a:t>
            </a: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9D9C16-C1EC-064F-9B77-26EFF6388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A2536E1-666A-294E-B906-7AACEB97F790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446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952625"/>
            <a:ext cx="10801350" cy="39314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Использование специальных дидактических материалов и средств для обучения детей с РАС.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данный момент существует большое количество специальных учебных пособий, приспособленных для детей с различными трудностями обучения.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ряде случаев для обеспечения успешности обучения рекомендовано использование специализированных учебников, что дает возможность выполнять задания одновременно со всеми детьми класса и давать задания на дом.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711116-09A3-E148-A041-C8A03AFAD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8D5E752-F31F-B748-B668-5B6F0EA44179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863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4" y="1730954"/>
            <a:ext cx="10801351" cy="41733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Использование специальных дидактических материалов и средств для обучения детей с РАС. 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облегчения процесса письма можно использовать следующие приспособления:</a:t>
            </a:r>
          </a:p>
          <a:p>
            <a:pPr marL="266700" indent="-2667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Насадка на ручку. </a:t>
            </a:r>
          </a:p>
          <a:p>
            <a:pPr marL="266700" indent="-2667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Массажный мячик. </a:t>
            </a:r>
          </a:p>
          <a:p>
            <a:pPr marL="266700" indent="-2667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Удерживающая резинка. </a:t>
            </a:r>
          </a:p>
          <a:p>
            <a:pPr marL="266700" indent="-2667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Ограничители строки. </a:t>
            </a:r>
          </a:p>
          <a:p>
            <a:pPr marL="266700" indent="-2667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разлиновка тетрадей. </a:t>
            </a:r>
          </a:p>
          <a:p>
            <a:pPr marL="266700" indent="-2667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написания букв. </a:t>
            </a:r>
          </a:p>
          <a:p>
            <a:pPr marL="266700" indent="-2667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прописи для левшей. </a:t>
            </a:r>
          </a:p>
          <a:p>
            <a:pPr marL="266700" indent="-2667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прописи для детей с моторными трудностями.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5EABD3-9991-B64F-BB59-17DA89695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259A36A-4AF1-2848-A644-5F966816FF1A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836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853819"/>
            <a:ext cx="10801350" cy="4022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Использование специальных дидактических материалов и средств для обучения детей с РАС. </a:t>
            </a:r>
          </a:p>
          <a:p>
            <a:pPr marL="228600" indent="-220663" algn="ctr"/>
            <a:r>
              <a:rPr lang="ru-RU" sz="2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marL="266700" indent="-266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Визуальный ряд чисел или линейка. </a:t>
            </a:r>
          </a:p>
          <a:p>
            <a:pPr marL="266700" indent="-266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Специализированная линейка Абака. </a:t>
            </a:r>
          </a:p>
          <a:p>
            <a:pPr marL="266700" indent="-266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пособия по закреплению состава числа. </a:t>
            </a:r>
          </a:p>
          <a:p>
            <a:pPr marL="266700" indent="-266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пособия по обучению выполнению арифметических действий. </a:t>
            </a:r>
          </a:p>
          <a:p>
            <a:pPr marL="266700" indent="-266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Краткие записи и схемы.</a:t>
            </a:r>
          </a:p>
          <a:p>
            <a:pPr marL="266700" indent="-266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умножения. </a:t>
            </a:r>
          </a:p>
          <a:p>
            <a:pPr marL="266700" indent="-266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DEE6F9-FE9B-C345-BBD6-27085A09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D5A506B6-DC33-764C-8378-454819269B00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4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877500"/>
            <a:ext cx="10801350" cy="41787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Использование специальных дидактических материалов и средств для обучения детей с РАС. </a:t>
            </a:r>
          </a:p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текстов для чтения, упрощение предложений поможет детям с трудностями понимания прочитанного или замедленным темпом чтения успешно работать на уроке. Рекомендуется использовать картинки для восприятия текста.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часто для обеспечения успешности ученика необходимо заранее составить список вопросов с использованием опорных картинок, на которые впоследствии надо будет ответить. 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с опорой на картинный план – основная форма обучения пересказу для детей с РАС.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F67202-9CB2-B340-9B4E-386330827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8A0362-DF45-A24B-9A00-2C2754898616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813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325" y="268865"/>
            <a:ext cx="10801350" cy="1199717"/>
          </a:xfrm>
        </p:spPr>
        <p:txBody>
          <a:bodyPr anchor="ctr"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Междисциплинарное взаимодействие (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межпрофессиональное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сотрудничество) при  ведении коррекционной работы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с РАС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952625"/>
            <a:ext cx="10801350" cy="391636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междисциплинарного взаимодействия специалистов в образовании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поиск эффективных технологий и решений в области организации образования и сопровождения ребенка с ОВЗ. </a:t>
            </a:r>
          </a:p>
          <a:p>
            <a:pPr algn="ctr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междисциплинарного подхода в работе с детьми с РАС дает возможность:  </a:t>
            </a:r>
          </a:p>
          <a:p>
            <a:pPr marL="266700" lvl="0" indent="-2667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основные направления и содержание комплексного исследования особенностей детей; </a:t>
            </a:r>
          </a:p>
          <a:p>
            <a:pPr marL="266700" lvl="0" indent="-2667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содержание обучения и воспитания; </a:t>
            </a:r>
          </a:p>
          <a:p>
            <a:pPr marL="266700" lvl="0" indent="-2667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проектировать технологии обучения и воспитания; </a:t>
            </a:r>
          </a:p>
          <a:p>
            <a:pPr marL="266700" indent="-2667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подбирать адекватные методы и приемы коррекционно-развивающего воздействия.  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51D1C1-7726-BA4F-8638-0EB148C9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726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325" y="260350"/>
            <a:ext cx="10801349" cy="626341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385455"/>
            <a:ext cx="10801350" cy="448353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к ребёнку с РАС должен быть максимально индивидуален, иначе возможности проводить коррекционную работу не будет.  Коррекционная  работа должна вестись годами. 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идеале коррекционную работу должна проводить команда профессионалов: врач-педиатр, врач-психоневролог, педагог-психолог, учитель-дефектолог, учитель-логопед,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социальный работник.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могут дать необходимую информацию, расчистить путь, научить, поддержать на этом пути, разрешить отдельные проблемы, но сделать это без постоянной поддержки семьи невозможно. Поэтому особенно важны постоянная эмоциональная поддержка близких и их стремление двигаться вперед вместе с ребенком.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05E378-E486-C54F-BDC6-FE839EEA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09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105" y="2275840"/>
            <a:ext cx="115382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образовательные потребности обучающихся с РАС</a:t>
            </a:r>
          </a:p>
          <a:p>
            <a:pPr algn="ctr"/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2FC312C-67F0-F04F-AD57-D0642A92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876AAC4-2637-BE4D-88AF-2D60A568A854}"/>
              </a:ext>
            </a:extLst>
          </p:cNvPr>
          <p:cNvSpPr txBox="1">
            <a:spLocks/>
          </p:cNvSpPr>
          <p:nvPr/>
        </p:nvSpPr>
        <p:spPr>
          <a:xfrm>
            <a:off x="695325" y="5241636"/>
            <a:ext cx="10801350" cy="717885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Белякова Марина Сергеевна,</a:t>
            </a:r>
            <a:r>
              <a:rPr lang="ru-RU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классов, учитель-дефектолог, учитель-логопед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A3E8BCF0-FA5C-644A-AD1D-6B80D20D0E9A}"/>
              </a:ext>
            </a:extLst>
          </p:cNvPr>
          <p:cNvSpPr txBox="1">
            <a:spLocks/>
          </p:cNvSpPr>
          <p:nvPr/>
        </p:nvSpPr>
        <p:spPr>
          <a:xfrm>
            <a:off x="695326" y="260350"/>
            <a:ext cx="10801350" cy="746414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общеобразовательное учреждение города Москвы «Школа № 69 имени Б.Ш. Окуджавы»</a:t>
            </a:r>
          </a:p>
        </p:txBody>
      </p:sp>
    </p:spTree>
    <p:extLst>
      <p:ext uri="{BB962C8B-B14F-4D97-AF65-F5344CB8AC3E}">
        <p14:creationId xmlns:p14="http://schemas.microsoft.com/office/powerpoint/2010/main" val="1637497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324" y="268866"/>
            <a:ext cx="10813185" cy="1449387"/>
          </a:xfrm>
        </p:spPr>
        <p:txBody>
          <a:bodyPr anchor="ctr"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образовательные потребности детей с аутизмом в период начального школьного обучения включают, помимо общих, свойственных всем детям с ОВЗ, следующие специфические нужды: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892442"/>
            <a:ext cx="10813184" cy="4022725"/>
          </a:xfrm>
        </p:spPr>
        <p:txBody>
          <a:bodyPr>
            <a:noAutofit/>
          </a:bodyPr>
          <a:lstStyle/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 постепенного  и индивидуально дозированного введения ребенка в ситуацию обучения в классе;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уроков, которые начинает посещать ребенок;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 навыков самообслуживания и жизнеобеспечения;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возможностей вербальной и невербальной коммуникации;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 дозированная поддержка тьютора и/или ассистента;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индивидуальные занятия;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четкая и упорядоченная временно-пространственная структура уроков и всего пребывания ребенка в школе;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освоения «простого» и «сложного»;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специальных разделов коррекционного обучения;</a:t>
            </a:r>
          </a:p>
          <a:p>
            <a:pPr marL="358775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педагога на развитие эмоционального контакта с ребенком и т.д.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E95EA41-AA34-B345-951E-00CC20926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94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324" y="268867"/>
            <a:ext cx="10729913" cy="56673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обучения и социализации детей с РАС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166101"/>
            <a:ext cx="10801350" cy="476364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Российской Федерации.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основных гарантиях прав ребенка в Российской Федерации» от 30 июня 2007 г. № 120-ФЗ.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 социальной защите инвалидов в РФ».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РФ от 29 декабря 2012 г. № 273-ФЗ «Об образовании в Российской Федерации».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 Департамента образования и науки города Москвы от 12 ноября 2021 № 682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Обутверждении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стандарта деятельности государственных образовательных организаций, подведомственных   Департаменту образования и науки города Москвы, по созданию специальных условий для получения образования обучающимися с ограниченными возможностями здоровья».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D3C586-5889-3041-A21D-BA748422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17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324" y="260351"/>
            <a:ext cx="10801351" cy="1141586"/>
          </a:xfrm>
        </p:spPr>
        <p:txBody>
          <a:bodyPr anchor="ctr"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Адаптированная основная образовательная программа (АООП)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начального общего образования обучающихся с расстройствами аутистического спектра (РАС)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4" y="1821143"/>
            <a:ext cx="10801352" cy="368373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8.1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Адаптированная основная образовательная программа основного общего образования.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8.2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Адаптированная образовательная программа основного общего образования.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8.3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Адаптированная образовательная программа для учеников с умственной отсталостью.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8.4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Специальная индивидуальная программа развития (СИПР).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414B13-AFE5-9B46-8177-EF1C681DE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26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325" y="260350"/>
            <a:ext cx="10801350" cy="1216790"/>
          </a:xfrm>
        </p:spPr>
        <p:txBody>
          <a:bodyPr anchor="ctr"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Н.Я. Семаго предлагает к реализации три модели включения детей с РАС в общеобразовательное пространство школы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661539"/>
            <a:ext cx="10801350" cy="402272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первом варианте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можно говорить об инклюзии, ребенок с РАС включается в общеобразовательный класс и обучается в нем, вероятно при сопровождении специалиста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вариант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предполагает создание условий индивидуального обучения ребенка, наличие всего комплекса психолого-педагогического сопровождения ребенка и его включение на фронтальные занятия с классом на предметах неосновного цикла.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вариант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предполагает создание специального класса, состоящего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5–6-ти детей с различными вариантами расстройств аутистического спектра (класс для детей со сложной структурой дефекта) примерно одного возраста.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9F05C3-5348-6E45-828A-7129A7F9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1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966331"/>
            <a:ext cx="10801350" cy="4022725"/>
          </a:xfrm>
        </p:spPr>
        <p:txBody>
          <a:bodyPr>
            <a:normAutofit/>
          </a:bodyPr>
          <a:lstStyle/>
          <a:p>
            <a:pPr marL="6350" indent="-6350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Комплекс наглядных методов обучения и воспитания детей с РАС.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Наглядные средства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схемы, четкие плакаты, инструкции, и в особенности расписания позволяют ребенку с РАС лучше адаптироваться в окружающем пространстве, лучше ориентироваться как в помещении, так и в процессе учебной деятельности. Для обучения детей с расстройствами аутистического спектра хорошо подходит китайский принцип: «я слышу, и я забываю, я вижу, и я запоминаю, я делаю, и я понимаю». 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C2BF0A-C736-2540-9349-7F7D7653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4AF9D74-F7E6-5343-9F7F-2E448817145D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47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5" y="1952626"/>
            <a:ext cx="10801350" cy="242541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Комплекс практических методов обучения и воспитания детей с РАС.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аутизмом испытывают трудности в социальном взаимодействии. Популярная стратегия решения этих проблем – социальные истории, которые помогают людям в спектре аутизма «считывать» и понимать социальные ситуации.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7F0D4F-20C1-E749-86BC-C05A7457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2C1F796-B92B-BF4D-B4AE-5BE24C12F6CE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233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95324" y="1952625"/>
            <a:ext cx="10801351" cy="398101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Комплекс словесных методов обучения и воспитания детей с РАС.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принимать во внимание трудности, связанные с нарушением развития речи и коммуникации при расстройстве аутистического спектра.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обогащением словаря. 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ответам на вопросы. 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текстов.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460EB2-2FFF-C54D-981B-59B26507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0C7F-682A-4A05-AC15-8113E26A43D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38BF59C-C499-2042-9FA3-D06B95EFE68A}"/>
              </a:ext>
            </a:extLst>
          </p:cNvPr>
          <p:cNvSpPr txBox="1">
            <a:spLocks/>
          </p:cNvSpPr>
          <p:nvPr/>
        </p:nvSpPr>
        <p:spPr>
          <a:xfrm>
            <a:off x="695325" y="260351"/>
            <a:ext cx="10801350" cy="1328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приемы обучения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социализации детей с РАС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 свою эффективность следующие методы и технологии: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16794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867</TotalTime>
  <Words>979</Words>
  <Application>Microsoft Office PowerPoint</Application>
  <PresentationFormat>Широкоэкранный</PresentationFormat>
  <Paragraphs>127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Times New Roman</vt:lpstr>
      <vt:lpstr>Wingdings</vt:lpstr>
      <vt:lpstr>Ретро</vt:lpstr>
      <vt:lpstr>Презентация PowerPoint</vt:lpstr>
      <vt:lpstr>Презентация PowerPoint</vt:lpstr>
      <vt:lpstr>Особые образовательные потребности детей с аутизмом в период начального школьного обучения включают, помимо общих, свойственных всем детям с ОВЗ, следующие специфические нужды:</vt:lpstr>
      <vt:lpstr>Условия обучения и социализации детей с РАС</vt:lpstr>
      <vt:lpstr>Адаптированная основная образовательная программа (АООП) начального общего образования обучающихся с расстройствами аутистического спектра (РАС)</vt:lpstr>
      <vt:lpstr>Н.Я. Семаго предлагает к реализации три модели включения детей с РАС в общеобразовательное пространство школы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Междисциплинарное взаимодействие (межпрофессиональное  сотрудничество) при  ведении коррекционной работы с детьми с РАС</vt:lpstr>
      <vt:lpstr>Комплексный подход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ГОРОДА МОСКВЫ   Государственное бюджетное общеобразовательное учреждение города Москвы «Школа № 69 им. Б.Ш. Окуджавы»</dc:title>
  <dc:creator>1</dc:creator>
  <cp:lastModifiedBy>Maria</cp:lastModifiedBy>
  <cp:revision>49</cp:revision>
  <dcterms:created xsi:type="dcterms:W3CDTF">2020-04-28T15:07:20Z</dcterms:created>
  <dcterms:modified xsi:type="dcterms:W3CDTF">2022-02-28T08:55:35Z</dcterms:modified>
</cp:coreProperties>
</file>